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33"/>
  </p:notesMasterIdLst>
  <p:handoutMasterIdLst>
    <p:handoutMasterId r:id="rId34"/>
  </p:handoutMasterIdLst>
  <p:sldIdLst>
    <p:sldId id="286" r:id="rId2"/>
    <p:sldId id="271" r:id="rId3"/>
    <p:sldId id="305" r:id="rId4"/>
    <p:sldId id="273" r:id="rId5"/>
    <p:sldId id="277" r:id="rId6"/>
    <p:sldId id="274" r:id="rId7"/>
    <p:sldId id="278" r:id="rId8"/>
    <p:sldId id="304" r:id="rId9"/>
    <p:sldId id="260" r:id="rId10"/>
    <p:sldId id="263" r:id="rId11"/>
    <p:sldId id="287" r:id="rId12"/>
    <p:sldId id="288" r:id="rId13"/>
    <p:sldId id="262" r:id="rId14"/>
    <p:sldId id="279" r:id="rId15"/>
    <p:sldId id="264" r:id="rId16"/>
    <p:sldId id="299" r:id="rId17"/>
    <p:sldId id="295" r:id="rId18"/>
    <p:sldId id="280" r:id="rId19"/>
    <p:sldId id="291" r:id="rId20"/>
    <p:sldId id="294" r:id="rId21"/>
    <p:sldId id="261" r:id="rId22"/>
    <p:sldId id="292" r:id="rId23"/>
    <p:sldId id="296" r:id="rId24"/>
    <p:sldId id="298" r:id="rId25"/>
    <p:sldId id="293" r:id="rId26"/>
    <p:sldId id="300" r:id="rId27"/>
    <p:sldId id="301" r:id="rId28"/>
    <p:sldId id="302" r:id="rId29"/>
    <p:sldId id="303" r:id="rId30"/>
    <p:sldId id="284" r:id="rId31"/>
    <p:sldId id="285" r:id="rId32"/>
  </p:sldIdLst>
  <p:sldSz cx="9144000" cy="6858000" type="screen4x3"/>
  <p:notesSz cx="6858000" cy="9144000"/>
  <p:embeddedFontLst>
    <p:embeddedFont>
      <p:font typeface="SutonnyMJ" pitchFamily="2" charset="0"/>
      <p:regular r:id="rId35"/>
      <p:bold r:id="rId36"/>
      <p: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SulekhaT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86323" autoAdjust="0"/>
  </p:normalViewPr>
  <p:slideViewPr>
    <p:cSldViewPr>
      <p:cViewPr varScale="1">
        <p:scale>
          <a:sx n="73" d="100"/>
          <a:sy n="73" d="100"/>
        </p:scale>
        <p:origin x="-4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5AD6-0EDA-4F3D-BBC9-4B9404F44E8A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CEF4-676F-4F76-B60F-B34B14966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217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CD276-24B4-411F-A903-C3AB256130D4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619A-CA24-4BB6-9A36-DBCF8952B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5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619A-CA24-4BB6-9A36-DBCF8952BE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98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65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2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67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6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61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30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51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67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5960" y="6454775"/>
            <a:ext cx="53238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06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87604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8203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51312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7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4.xml"/><Relationship Id="rId25" Type="http://schemas.openxmlformats.org/officeDocument/2006/relationships/slide" Target="../slides/slide9.xml"/><Relationship Id="rId33" Type="http://schemas.openxmlformats.org/officeDocument/2006/relationships/slide" Target="../slides/slide30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29" Type="http://schemas.openxmlformats.org/officeDocument/2006/relationships/slide" Target="../slides/slide2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32" Type="http://schemas.openxmlformats.org/officeDocument/2006/relationships/image" Target="../media/image9.png"/><Relationship Id="rId37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23" Type="http://schemas.openxmlformats.org/officeDocument/2006/relationships/slide" Target="../slides/slide5.xml"/><Relationship Id="rId28" Type="http://schemas.openxmlformats.org/officeDocument/2006/relationships/image" Target="../media/image7.png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6.xml"/><Relationship Id="rId31" Type="http://schemas.openxmlformats.org/officeDocument/2006/relationships/slide" Target="../slides/slide2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4.png"/><Relationship Id="rId27" Type="http://schemas.openxmlformats.org/officeDocument/2006/relationships/slide" Target="../slides/slide26.xml"/><Relationship Id="rId30" Type="http://schemas.openxmlformats.org/officeDocument/2006/relationships/image" Target="../media/image8.png"/><Relationship Id="rId35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-14514" y="210520"/>
            <a:ext cx="9156700" cy="3307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888"/>
          <a:stretch/>
        </p:blipFill>
        <p:spPr bwMode="auto">
          <a:xfrm>
            <a:off x="906677" y="176967"/>
            <a:ext cx="707631" cy="4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6567"/>
          <a:stretch/>
        </p:blipFill>
        <p:spPr bwMode="auto">
          <a:xfrm>
            <a:off x="1628336" y="175850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05"/>
          <a:stretch/>
        </p:blipFill>
        <p:spPr bwMode="auto">
          <a:xfrm>
            <a:off x="3087766" y="173079"/>
            <a:ext cx="710029" cy="44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>
            <a:hlinkClick r:id="rId2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16567"/>
          <a:stretch/>
        </p:blipFill>
        <p:spPr bwMode="auto">
          <a:xfrm>
            <a:off x="3824689" y="174197"/>
            <a:ext cx="710029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>
            <a:hlinkClick r:id="rId2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81"/>
          <a:stretch/>
        </p:blipFill>
        <p:spPr bwMode="auto">
          <a:xfrm>
            <a:off x="2363442" y="159061"/>
            <a:ext cx="707631" cy="40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10">
            <a:hlinkClick r:id="rId2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19"/>
          <a:stretch/>
        </p:blipFill>
        <p:spPr bwMode="auto">
          <a:xfrm>
            <a:off x="4545062" y="176141"/>
            <a:ext cx="719624" cy="4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1">
            <a:hlinkClick r:id="rId2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50"/>
          <a:stretch/>
        </p:blipFill>
        <p:spPr bwMode="auto">
          <a:xfrm>
            <a:off x="5286784" y="174197"/>
            <a:ext cx="710029" cy="40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2">
            <a:hlinkClick r:id="rId2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287"/>
          <a:stretch/>
        </p:blipFill>
        <p:spPr bwMode="auto">
          <a:xfrm>
            <a:off x="6015059" y="173648"/>
            <a:ext cx="710029" cy="4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>
            <a:hlinkClick r:id="rId31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25"/>
          <a:stretch/>
        </p:blipFill>
        <p:spPr bwMode="auto">
          <a:xfrm>
            <a:off x="6746773" y="170699"/>
            <a:ext cx="710030" cy="4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4">
            <a:hlinkClick r:id="rId3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68"/>
          <a:stretch/>
        </p:blipFill>
        <p:spPr bwMode="auto">
          <a:xfrm>
            <a:off x="7493919" y="174587"/>
            <a:ext cx="710029" cy="43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5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63"/>
          <a:stretch/>
        </p:blipFill>
        <p:spPr bwMode="auto">
          <a:xfrm>
            <a:off x="8233507" y="170698"/>
            <a:ext cx="710029" cy="3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6">
            <a:hlinkClick r:id="rId3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815"/>
          <a:stretch/>
        </p:blipFill>
        <p:spPr bwMode="auto">
          <a:xfrm>
            <a:off x="166468" y="189918"/>
            <a:ext cx="750526" cy="43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0" y="6379145"/>
            <a:ext cx="914400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5978720" y="6408040"/>
            <a:ext cx="1152000" cy="432000"/>
          </a:xfrm>
          <a:prstGeom prst="actionButtonE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‡kl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5" name="Action Button: Beginning 44">
            <a:hlinkClick r:id="" action="ppaction://hlinkshowjump?jump=firstslide" highlightClick="1"/>
          </p:cNvPr>
          <p:cNvSpPr/>
          <p:nvPr/>
        </p:nvSpPr>
        <p:spPr>
          <a:xfrm>
            <a:off x="566405" y="6408040"/>
            <a:ext cx="1152000" cy="432000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kyiæ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Up Arrow 1">
            <a:hlinkClick r:id="" action="ppaction://hlinkshowjump?jump=previousslide"/>
          </p:cNvPr>
          <p:cNvSpPr/>
          <p:nvPr/>
        </p:nvSpPr>
        <p:spPr>
          <a:xfrm>
            <a:off x="2243716" y="6432973"/>
            <a:ext cx="1512000" cy="432000"/>
          </a:xfrm>
          <a:prstGeom prst="upArrow">
            <a:avLst>
              <a:gd name="adj1" fmla="val 50000"/>
              <a:gd name="adj2" fmla="val 61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Av‡M</a:t>
            </a:r>
            <a:endParaRPr lang="en-US" sz="2400" dirty="0"/>
          </a:p>
        </p:txBody>
      </p:sp>
      <p:sp>
        <p:nvSpPr>
          <p:cNvPr id="4" name="Down Arrow 3"/>
          <p:cNvSpPr/>
          <p:nvPr/>
        </p:nvSpPr>
        <p:spPr>
          <a:xfrm>
            <a:off x="3984929" y="6421910"/>
            <a:ext cx="1512000" cy="43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c‡i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Flowchart: Summing Junction 5">
            <a:hlinkClick r:id="" action="ppaction://hlinkshowjump?jump=endshow"/>
          </p:cNvPr>
          <p:cNvSpPr/>
          <p:nvPr/>
        </p:nvSpPr>
        <p:spPr>
          <a:xfrm>
            <a:off x="7541611" y="6404451"/>
            <a:ext cx="1152000" cy="432000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eÜ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9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8.png"/><Relationship Id="rId18" Type="http://schemas.openxmlformats.org/officeDocument/2006/relationships/slide" Target="slide26.xml"/><Relationship Id="rId26" Type="http://schemas.openxmlformats.org/officeDocument/2006/relationships/slide" Target="slide31.xml"/><Relationship Id="rId3" Type="http://schemas.openxmlformats.org/officeDocument/2006/relationships/slide" Target="slide2.xml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slide" Target="slide9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17.png"/><Relationship Id="rId24" Type="http://schemas.openxmlformats.org/officeDocument/2006/relationships/slide" Target="slide30.xml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image" Target="../media/image26.jpeg"/><Relationship Id="rId10" Type="http://schemas.openxmlformats.org/officeDocument/2006/relationships/slide" Target="slide6.xml"/><Relationship Id="rId19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slide" Target="slide5.xml"/><Relationship Id="rId22" Type="http://schemas.openxmlformats.org/officeDocument/2006/relationships/slide" Target="slide28.xml"/><Relationship Id="rId27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en.wikipedia.org/wiki/Mobile_WiMAX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milton495@yahoo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956"/>
          <a:stretch/>
        </p:blipFill>
        <p:spPr bwMode="auto">
          <a:xfrm>
            <a:off x="7182294" y="1225834"/>
            <a:ext cx="1801494" cy="37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1" t="13341" r="8087" b="29673"/>
          <a:stretch/>
        </p:blipFill>
        <p:spPr bwMode="auto">
          <a:xfrm>
            <a:off x="7110403" y="609600"/>
            <a:ext cx="1981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180"/>
          <a:stretch/>
        </p:blipFill>
        <p:spPr bwMode="auto">
          <a:xfrm>
            <a:off x="7182294" y="1607981"/>
            <a:ext cx="1801494" cy="36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32"/>
          <a:stretch/>
        </p:blipFill>
        <p:spPr bwMode="auto">
          <a:xfrm>
            <a:off x="7190267" y="2061045"/>
            <a:ext cx="1801494" cy="37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636"/>
          <a:stretch/>
        </p:blipFill>
        <p:spPr bwMode="auto">
          <a:xfrm>
            <a:off x="7194402" y="2895600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06"/>
          <a:stretch/>
        </p:blipFill>
        <p:spPr bwMode="auto">
          <a:xfrm>
            <a:off x="7190106" y="3352800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790"/>
          <a:stretch/>
        </p:blipFill>
        <p:spPr bwMode="auto">
          <a:xfrm>
            <a:off x="7207812" y="2481149"/>
            <a:ext cx="1801494" cy="4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636"/>
          <a:stretch/>
        </p:blipFill>
        <p:spPr bwMode="auto">
          <a:xfrm>
            <a:off x="7182294" y="3810000"/>
            <a:ext cx="1801494" cy="37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2">
            <a:hlinkClick r:id="rId1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85"/>
          <a:stretch/>
        </p:blipFill>
        <p:spPr bwMode="auto">
          <a:xfrm>
            <a:off x="7181701" y="4267200"/>
            <a:ext cx="1801494" cy="38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>
            <a:hlinkClick r:id="rId2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97"/>
          <a:stretch/>
        </p:blipFill>
        <p:spPr bwMode="auto">
          <a:xfrm>
            <a:off x="7197576" y="4708954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>
            <a:hlinkClick r:id="rId2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097"/>
          <a:stretch/>
        </p:blipFill>
        <p:spPr bwMode="auto">
          <a:xfrm>
            <a:off x="7197576" y="5181600"/>
            <a:ext cx="1801494" cy="39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5">
            <a:hlinkClick r:id="rId2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406"/>
          <a:stretch/>
        </p:blipFill>
        <p:spPr bwMode="auto">
          <a:xfrm>
            <a:off x="7196617" y="5638800"/>
            <a:ext cx="1801494" cy="36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6">
            <a:hlinkClick r:id="rId2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241"/>
          <a:stretch/>
        </p:blipFill>
        <p:spPr bwMode="auto">
          <a:xfrm>
            <a:off x="7194402" y="6019800"/>
            <a:ext cx="1801494" cy="33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s://fbcdn-sphotos-h-a.akamaihd.net/hphotos-ak-frc3/t1/1625532_1452865298261819_309727473_n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3" y="685800"/>
            <a:ext cx="7174877" cy="55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94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7887" y="597694"/>
            <a:ext cx="1446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E82A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0</a:t>
            </a:r>
            <a:r>
              <a:rPr lang="pt-BR" sz="4000" b="1" dirty="0" smtClean="0">
                <a:solidFill>
                  <a:srgbClr val="E82A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cÖRb¥</a:t>
            </a:r>
            <a:endParaRPr lang="en-US" sz="4000" dirty="0">
              <a:solidFill>
                <a:srgbClr val="E82A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9559" y="1305580"/>
            <a:ext cx="4927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mgqKvj : (1950-1980 mvj)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2" descr="http://www.mobilephone.co.in/wp-content/uploads/2010/01/history-of-mobile-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7529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i-cdn.phonearena.com/images/articles/73473-thumb/beyond-lte-super-t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81213"/>
            <a:ext cx="4114801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008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2236" y="587514"/>
            <a:ext cx="1656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1g cÖRb¥</a:t>
            </a:r>
            <a:endParaRPr lang="en-US" sz="4000" dirty="0">
              <a:solidFill>
                <a:srgbClr val="E82AE8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1000" y="1676400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gyj cÖhyw³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: †mjyjvi †bUIqvK© (</a:t>
            </a:r>
            <a:r>
              <a:rPr lang="pt-BR" sz="2800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</a:t>
            </a:r>
            <a:r>
              <a:rPr lang="en-US" sz="28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pt-BR" sz="2800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vbvjM f‡qm </a:t>
            </a:r>
            <a:r>
              <a:rPr lang="pt-BR" sz="2800" dirty="0" smtClean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wmMbvj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098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P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v‡bj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vK‡mm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FDMA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(Frequency Division Multiple Access)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126" y="2895600"/>
            <a:ext cx="3239990" cy="1082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pt-BR" sz="2800" b="1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m‡e©v”P </a:t>
            </a:r>
            <a:r>
              <a:rPr lang="pt-BR" sz="2800" b="1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WvUv </a:t>
            </a:r>
            <a:r>
              <a:rPr lang="pt-BR" sz="2800" b="1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¯’vbvšÍi nvi </a:t>
            </a:r>
            <a:r>
              <a:rPr lang="pt-BR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pt-BR" sz="2800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     14 </a:t>
            </a:r>
            <a:r>
              <a:rPr lang="pt-BR" sz="2800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†KwewcGm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524" y="3886200"/>
            <a:ext cx="5283248" cy="2133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7294267" y="57150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59559" y="1229380"/>
            <a:ext cx="3679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mgqKvj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: (1981-1991 mvj)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 descr="signal1.gif"/>
          <p:cNvPicPr>
            <a:picLocks noChangeAspect="1"/>
          </p:cNvPicPr>
          <p:nvPr/>
        </p:nvPicPr>
        <p:blipFill>
          <a:blip r:embed="rId3"/>
          <a:srcRect r="33258" b="67883"/>
          <a:stretch>
            <a:fillRect/>
          </a:stretch>
        </p:blipFill>
        <p:spPr>
          <a:xfrm>
            <a:off x="7276070" y="1303263"/>
            <a:ext cx="1145400" cy="816788"/>
          </a:xfrm>
          <a:prstGeom prst="rect">
            <a:avLst/>
          </a:prstGeom>
        </p:spPr>
      </p:pic>
      <p:pic>
        <p:nvPicPr>
          <p:cNvPr id="10" name="Picture 9" descr="FDMA.jpg"/>
          <p:cNvPicPr>
            <a:picLocks noChangeAspect="1"/>
          </p:cNvPicPr>
          <p:nvPr/>
        </p:nvPicPr>
        <p:blipFill>
          <a:blip r:embed="rId4"/>
          <a:srcRect l="27684" r="28625"/>
          <a:stretch>
            <a:fillRect/>
          </a:stretch>
        </p:blipFill>
        <p:spPr>
          <a:xfrm>
            <a:off x="7399036" y="2770368"/>
            <a:ext cx="1447800" cy="112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9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8999" y="609600"/>
            <a:ext cx="1656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1g cÖRb¥</a:t>
            </a:r>
            <a:endParaRPr lang="en-US" sz="4000" dirty="0">
              <a:solidFill>
                <a:srgbClr val="E82AE8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174" y="5017532"/>
            <a:ext cx="6966951" cy="1066800"/>
            <a:chOff x="510174" y="5017532"/>
            <a:chExt cx="6966951" cy="1066800"/>
          </a:xfrm>
        </p:grpSpPr>
        <p:sp>
          <p:nvSpPr>
            <p:cNvPr id="2" name="Rectangle 1"/>
            <p:cNvSpPr/>
            <p:nvPr/>
          </p:nvSpPr>
          <p:spPr>
            <a:xfrm>
              <a:off x="510174" y="5181600"/>
              <a:ext cx="60335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4. </a:t>
              </a:r>
              <a:r>
                <a:rPr lang="pt-BR" sz="2800" b="1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eo I fvix †gvevBj †dvb †m‡Ui </a:t>
              </a:r>
              <a:r>
                <a:rPr lang="pt-BR" sz="2800" b="1" dirty="0" smtClean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e¨envi</a:t>
              </a:r>
              <a:r>
                <a:rPr lang="en-US" sz="2800" b="1" dirty="0">
                  <a:solidFill>
                    <a:srgbClr val="0070C0"/>
                  </a:solidFill>
                  <a:latin typeface="SutonnyMJ" pitchFamily="2" charset="0"/>
                  <a:cs typeface="SutonnyMJ" pitchFamily="2" charset="0"/>
                </a:rPr>
                <a:t>	</a:t>
              </a:r>
              <a:endPara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5" name="Picture 4" descr="1st-generation-mobile-phones.gif"/>
            <p:cNvPicPr>
              <a:picLocks noChangeAspect="1"/>
            </p:cNvPicPr>
            <p:nvPr/>
          </p:nvPicPr>
          <p:blipFill>
            <a:blip r:embed="rId2"/>
            <a:srcRect r="62601"/>
            <a:stretch>
              <a:fillRect/>
            </a:stretch>
          </p:blipFill>
          <p:spPr>
            <a:xfrm>
              <a:off x="6705600" y="5017532"/>
              <a:ext cx="771525" cy="1066800"/>
            </a:xfrm>
            <a:prstGeom prst="rect">
              <a:avLst/>
            </a:prstGeom>
            <a:ln w="22225"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471600" y="3724657"/>
            <a:ext cx="8498083" cy="870018"/>
            <a:chOff x="471600" y="3724657"/>
            <a:chExt cx="8498083" cy="870018"/>
          </a:xfrm>
        </p:grpSpPr>
        <p:pic>
          <p:nvPicPr>
            <p:cNvPr id="6" name="Picture 5" descr="microprocesso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3749041"/>
              <a:ext cx="2264083" cy="8456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1600" y="3724657"/>
              <a:ext cx="5700600" cy="684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FF00FF"/>
                  </a:solidFill>
                  <a:latin typeface="SutonnyMJ" pitchFamily="2" charset="0"/>
                  <a:cs typeface="SutonnyMJ" pitchFamily="2" charset="0"/>
                </a:rPr>
                <a:t>3. †</a:t>
              </a:r>
              <a:r>
                <a:rPr lang="en-US" sz="2800" b="1" dirty="0" err="1">
                  <a:solidFill>
                    <a:srgbClr val="FF00FF"/>
                  </a:solidFill>
                  <a:latin typeface="SutonnyMJ" pitchFamily="2" charset="0"/>
                  <a:cs typeface="SutonnyMJ" pitchFamily="2" charset="0"/>
                </a:rPr>
                <a:t>mwgKÛv±i</a:t>
              </a:r>
              <a:r>
                <a:rPr lang="en-US" sz="2800" b="1" dirty="0">
                  <a:solidFill>
                    <a:srgbClr val="FF00FF"/>
                  </a:solidFill>
                  <a:latin typeface="SutonnyMJ" pitchFamily="2" charset="0"/>
                  <a:cs typeface="SutonnyMJ" pitchFamily="2" charset="0"/>
                </a:rPr>
                <a:t> cÖhyw³ I </a:t>
              </a:r>
              <a:r>
                <a:rPr lang="en-US" sz="2800" b="1" dirty="0" err="1">
                  <a:solidFill>
                    <a:srgbClr val="FF00FF"/>
                  </a:solidFill>
                  <a:latin typeface="SutonnyMJ" pitchFamily="2" charset="0"/>
                  <a:cs typeface="SutonnyMJ" pitchFamily="2" charset="0"/>
                </a:rPr>
                <a:t>gvB</a:t>
              </a:r>
              <a:r>
                <a:rPr lang="en-US" sz="2800" b="1" dirty="0">
                  <a:solidFill>
                    <a:srgbClr val="FF00FF"/>
                  </a:solidFill>
                  <a:latin typeface="SutonnyMJ" pitchFamily="2" charset="0"/>
                  <a:cs typeface="SutonnyMJ" pitchFamily="2" charset="0"/>
                </a:rPr>
                <a:t>‡µ</a:t>
              </a:r>
              <a:r>
                <a:rPr lang="en-US" sz="2800" b="1" dirty="0" err="1">
                  <a:solidFill>
                    <a:srgbClr val="FF00FF"/>
                  </a:solidFill>
                  <a:latin typeface="SutonnyMJ" pitchFamily="2" charset="0"/>
                  <a:cs typeface="SutonnyMJ" pitchFamily="2" charset="0"/>
                </a:rPr>
                <a:t>vcÖmm‡ii</a:t>
              </a:r>
              <a:r>
                <a:rPr lang="en-US" sz="2800" b="1" dirty="0">
                  <a:solidFill>
                    <a:srgbClr val="FF00FF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rgbClr val="FF00FF"/>
                  </a:solidFill>
                  <a:latin typeface="SutonnyMJ" pitchFamily="2" charset="0"/>
                  <a:cs typeface="SutonnyMJ" pitchFamily="2" charset="0"/>
                </a:rPr>
                <a:t>e¨envi</a:t>
              </a:r>
              <a:endParaRPr lang="en-US" sz="28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0" y="1143000"/>
            <a:ext cx="8701087" cy="1061729"/>
            <a:chOff x="381000" y="1143000"/>
            <a:chExt cx="8701087" cy="1061729"/>
          </a:xfrm>
        </p:grpSpPr>
        <p:sp>
          <p:nvSpPr>
            <p:cNvPr id="4" name="Rectangle 3"/>
            <p:cNvSpPr/>
            <p:nvPr/>
          </p:nvSpPr>
          <p:spPr>
            <a:xfrm>
              <a:off x="381000" y="1219200"/>
              <a:ext cx="7086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1. </a:t>
              </a:r>
              <a:r>
                <a:rPr lang="en-US" sz="2400" b="1" dirty="0" err="1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Bnv</a:t>
              </a:r>
              <a:r>
                <a: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ïay</a:t>
              </a:r>
              <a:r>
                <a: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f‡qm</a:t>
              </a:r>
              <a:r>
                <a: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Kgywb‡Kk‡bi</a:t>
              </a:r>
              <a:r>
                <a: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Rb</a:t>
              </a:r>
              <a:r>
                <a: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2400" b="1" dirty="0" err="1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wWRvBb</a:t>
              </a:r>
              <a:r>
                <a: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Kiv</a:t>
              </a:r>
              <a:r>
                <a: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wQj</a:t>
              </a:r>
              <a:r>
                <a: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, </a:t>
              </a:r>
              <a:r>
                <a:rPr lang="en-US" sz="2400" b="1" dirty="0" err="1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WvUvi</a:t>
              </a:r>
              <a:r>
                <a: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400" b="1" dirty="0" err="1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Rb</a:t>
              </a:r>
              <a:r>
                <a: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2400" b="1" dirty="0" err="1" smtClean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rPr>
                <a:t>bq</a:t>
              </a:r>
              <a:endPara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1026" name="Picture 2" descr="Image result for voice communica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143000"/>
              <a:ext cx="1614487" cy="1061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11480" y="2286000"/>
            <a:ext cx="8732520" cy="1219201"/>
            <a:chOff x="411480" y="2286000"/>
            <a:chExt cx="8732520" cy="1219201"/>
          </a:xfrm>
        </p:grpSpPr>
        <p:sp>
          <p:nvSpPr>
            <p:cNvPr id="8" name="Rectangle 7"/>
            <p:cNvSpPr/>
            <p:nvPr/>
          </p:nvSpPr>
          <p:spPr>
            <a:xfrm>
              <a:off x="411480" y="2286000"/>
              <a:ext cx="6468437" cy="684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2. </a:t>
              </a:r>
              <a:r>
                <a:rPr lang="en-US" sz="2800" b="1" dirty="0" err="1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Bnv</a:t>
              </a:r>
              <a:r>
                <a:rPr lang="en-US" sz="28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mvwK©U</a:t>
              </a:r>
              <a:r>
                <a:rPr lang="en-US" sz="28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myBPW</a:t>
              </a:r>
              <a:r>
                <a:rPr lang="en-US" sz="28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 †</a:t>
              </a:r>
              <a:r>
                <a:rPr lang="en-US" sz="2800" b="1" dirty="0" err="1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UK‡bvjRx</a:t>
              </a:r>
              <a:r>
                <a:rPr lang="en-US" sz="28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Gi</a:t>
              </a:r>
              <a:r>
                <a:rPr lang="en-US" sz="28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wfwË‡Z</a:t>
              </a:r>
              <a:r>
                <a:rPr lang="en-US" sz="28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KvR</a:t>
              </a:r>
              <a:r>
                <a:rPr lang="en-US" sz="2800" b="1" dirty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KiZ</a:t>
              </a:r>
              <a:endParaRPr lang="en-US" sz="28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1028" name="Picture 4" descr="Image result for circuit switched networ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9917" y="2286000"/>
              <a:ext cx="2264083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940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5575" y="5260847"/>
            <a:ext cx="5168403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8. wmMbvj wd«Kz‡qwÝ A‡cÿvK…Z A‡bK Kg </a:t>
            </a:r>
            <a:endParaRPr lang="en-US" sz="2800" dirty="0"/>
          </a:p>
        </p:txBody>
      </p:sp>
      <p:pic>
        <p:nvPicPr>
          <p:cNvPr id="7" name="Picture 6" descr="frequenc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329704"/>
            <a:ext cx="1295400" cy="8674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297" y="3796605"/>
            <a:ext cx="5549403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indent="-282575">
              <a:lnSpc>
                <a:spcPct val="150000"/>
              </a:lnSpc>
            </a:pPr>
            <a:r>
              <a:rPr lang="pt-BR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7. †mj †eªw_s †bB, A_©vr GKB GjvKvq Ab¨ †gvevBj UªvÝwgk‡b evav †bB|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144" y="1219200"/>
            <a:ext cx="9058656" cy="1259652"/>
            <a:chOff x="9144" y="1295400"/>
            <a:chExt cx="9058656" cy="1384995"/>
          </a:xfrm>
        </p:grpSpPr>
        <p:sp>
          <p:nvSpPr>
            <p:cNvPr id="8" name="Rectangle 7"/>
            <p:cNvSpPr/>
            <p:nvPr/>
          </p:nvSpPr>
          <p:spPr>
            <a:xfrm>
              <a:off x="9144" y="1295400"/>
              <a:ext cx="631545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1313" indent="-341313">
                <a:lnSpc>
                  <a:spcPct val="150000"/>
                </a:lnSpc>
              </a:pPr>
              <a:r>
                <a:rPr lang="en-US" sz="2800" b="1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5. </a:t>
              </a:r>
              <a:r>
                <a:rPr lang="pt-BR" sz="2800" b="1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†dvb ‡mU </a:t>
              </a:r>
              <a:r>
                <a:rPr lang="pt-BR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Interoperability </a:t>
              </a:r>
              <a:r>
                <a:rPr lang="pt-BR" sz="2800" b="1" dirty="0">
                  <a:solidFill>
                    <a:srgbClr val="C00000"/>
                  </a:solidFill>
                  <a:latin typeface="SutonnyMJ" pitchFamily="2" charset="0"/>
                  <a:cs typeface="SutonnyMJ" pitchFamily="2" charset="0"/>
                </a:rPr>
                <a:t>bq| A_v©r Ab¨ †gvevBj Acv‡iU‡i Zv e¨envi Kiv †hZ bv|</a:t>
              </a:r>
              <a:endParaRPr lang="en-US" sz="28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2050" name="Picture 2" descr="https://i-msdn.sec.s-msft.com/dynimg/IC31016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1317486"/>
              <a:ext cx="2514600" cy="1197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utoShape 4" descr="Image result for mobile phone hand-off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Image result for mobile phone hand-off imag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2555052"/>
            <a:ext cx="9061703" cy="1331135"/>
            <a:chOff x="82297" y="2348804"/>
            <a:chExt cx="9061703" cy="1469078"/>
          </a:xfrm>
        </p:grpSpPr>
        <p:sp>
          <p:nvSpPr>
            <p:cNvPr id="5" name="Rectangle 4"/>
            <p:cNvSpPr/>
            <p:nvPr/>
          </p:nvSpPr>
          <p:spPr>
            <a:xfrm>
              <a:off x="82297" y="2348805"/>
              <a:ext cx="5937503" cy="1469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7663" indent="-347663">
                <a:lnSpc>
                  <a:spcPct val="150000"/>
                </a:lnSpc>
              </a:pPr>
              <a:r>
                <a:rPr lang="pt-BR" sz="2800" b="1" dirty="0" smtClean="0">
                  <a:solidFill>
                    <a:srgbClr val="00B0F0"/>
                  </a:solidFill>
                  <a:latin typeface="SutonnyMJ" pitchFamily="2" charset="0"/>
                  <a:cs typeface="SutonnyMJ" pitchFamily="2" charset="0"/>
                </a:rPr>
                <a:t>6</a:t>
              </a:r>
              <a:r>
                <a:rPr lang="pt-BR" sz="2800" b="1" dirty="0">
                  <a:solidFill>
                    <a:srgbClr val="00B0F0"/>
                  </a:solidFill>
                  <a:latin typeface="SutonnyMJ" pitchFamily="2" charset="0"/>
                  <a:cs typeface="SutonnyMJ" pitchFamily="2" charset="0"/>
                </a:rPr>
                <a:t>. †bUIqv‡K© nvÛ-Ad, A_©vr Kj Pvjy Ae¯’vq ‡jv‡Kkb cwieZ©‡b UªvÝwgkb wew”Qbœ </a:t>
              </a:r>
              <a:r>
                <a:rPr lang="pt-BR" sz="2800" b="1" dirty="0" smtClean="0">
                  <a:solidFill>
                    <a:srgbClr val="00B0F0"/>
                  </a:solidFill>
                  <a:latin typeface="SutonnyMJ" pitchFamily="2" charset="0"/>
                  <a:cs typeface="SutonnyMJ" pitchFamily="2" charset="0"/>
                </a:rPr>
                <a:t>nZ</a:t>
              </a:r>
              <a:endParaRPr lang="en-US" sz="2800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2056" name="Picture 8" descr="http://www.teletopix.org/wp-content/uploads/2012/12/Spatial-Diversity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997" y="2348804"/>
              <a:ext cx="3430003" cy="1384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8" name="Picture 10" descr="http://image.slidesharecdn.com/cellularconcept-120314061907-phpapp01/95/cellular-concept-38-728.jpg?cb=13317245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39" t="48140" r="25569" b="17267"/>
          <a:stretch/>
        </p:blipFill>
        <p:spPr bwMode="auto">
          <a:xfrm>
            <a:off x="5791200" y="3824032"/>
            <a:ext cx="2718816" cy="13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28999" y="609600"/>
            <a:ext cx="1656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1g cÖRb¥</a:t>
            </a:r>
            <a:endParaRPr lang="en-US" sz="4000" dirty="0">
              <a:solidFill>
                <a:srgbClr val="E82AE8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3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8624" y="597408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2q cÖRb¥</a:t>
            </a:r>
            <a:endParaRPr lang="en-US" sz="4000" dirty="0">
              <a:solidFill>
                <a:srgbClr val="E82AE8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1691" y="1229380"/>
            <a:ext cx="3730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mgqKvj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: (1992-2000 mvj)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548" y="2585222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P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v‡bj A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vK‡mm </a:t>
            </a:r>
            <a:r>
              <a:rPr lang="en-US" sz="28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28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pt-BR" sz="2800" dirty="0" smtClean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pt-BR" sz="28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FDMA, TDMA, CDMA</a:t>
            </a:r>
            <a:endParaRPr lang="en-US" sz="2800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456341"/>
            <a:ext cx="373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m‡e©v”P </a:t>
            </a:r>
            <a:r>
              <a:rPr lang="pt-BR" sz="2800" b="1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WvUv </a:t>
            </a:r>
            <a:r>
              <a:rPr lang="pt-BR" sz="2800" b="1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¯’vbvšÍi nvi </a:t>
            </a:r>
            <a:r>
              <a:rPr lang="pt-BR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</a:p>
          <a:p>
            <a:r>
              <a:rPr lang="pt-BR" sz="2800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	</a:t>
            </a:r>
            <a:r>
              <a:rPr lang="pt-BR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56 </a:t>
            </a:r>
            <a:r>
              <a:rPr lang="pt-BR" sz="2800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†KwewcGm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3833" y="4658380"/>
            <a:ext cx="3862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D`vnib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: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GSM, CDMA</a:t>
            </a:r>
            <a:endParaRPr kumimoji="0" lang="pt-BR" sz="4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www.techgadgets.in/images/vodafone-835-735-736-ph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0109" y="4114800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98040" y="6031468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GSM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8820" y="1076981"/>
            <a:ext cx="8558980" cy="1219200"/>
            <a:chOff x="508820" y="1066800"/>
            <a:chExt cx="8558980" cy="1219200"/>
          </a:xfrm>
        </p:grpSpPr>
        <p:sp>
          <p:nvSpPr>
            <p:cNvPr id="3" name="Rectangle 2"/>
            <p:cNvSpPr/>
            <p:nvPr/>
          </p:nvSpPr>
          <p:spPr>
            <a:xfrm>
              <a:off x="508820" y="1762780"/>
              <a:ext cx="74238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800" b="1" dirty="0" smtClean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gyj cÖhyw³ </a:t>
              </a:r>
              <a:r>
                <a:rPr lang="pt-BR" sz="2800" dirty="0" smtClean="0">
                  <a:solidFill>
                    <a:srgbClr val="0000FF"/>
                  </a:solidFill>
                  <a:latin typeface="SutonnyMJ" pitchFamily="2" charset="0"/>
                  <a:cs typeface="SutonnyMJ" pitchFamily="2" charset="0"/>
                </a:rPr>
                <a:t>: wWwRUvj †bUIqvK© (</a:t>
              </a:r>
              <a:r>
                <a:rPr lang="pt-BR" sz="2800" dirty="0">
                  <a:solidFill>
                    <a:srgbClr val="0000FF"/>
                  </a:solidFill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†iwWI wmMbvj I f‡qm †</a:t>
              </a:r>
              <a:r>
                <a:rPr lang="pt-BR" sz="2800" dirty="0" smtClean="0">
                  <a:solidFill>
                    <a:srgbClr val="0000FF"/>
                  </a:solidFill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gBj)</a:t>
              </a:r>
              <a:endParaRPr lang="en-US" sz="2800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pic>
          <p:nvPicPr>
            <p:cNvPr id="10" name="Picture 9" descr="signal1.gif"/>
            <p:cNvPicPr>
              <a:picLocks noChangeAspect="1"/>
            </p:cNvPicPr>
            <p:nvPr/>
          </p:nvPicPr>
          <p:blipFill>
            <a:blip r:embed="rId3"/>
            <a:srcRect t="52996" r="37500" b="8052"/>
            <a:stretch>
              <a:fillRect/>
            </a:stretch>
          </p:blipFill>
          <p:spPr>
            <a:xfrm>
              <a:off x="7924800" y="1066800"/>
              <a:ext cx="1143000" cy="9906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Picture 10" descr="cdma.jpg"/>
          <p:cNvPicPr>
            <a:picLocks noChangeAspect="1"/>
          </p:cNvPicPr>
          <p:nvPr/>
        </p:nvPicPr>
        <p:blipFill>
          <a:blip r:embed="rId4"/>
          <a:srcRect b="41667"/>
          <a:stretch>
            <a:fillRect/>
          </a:stretch>
        </p:blipFill>
        <p:spPr>
          <a:xfrm>
            <a:off x="6934200" y="2296181"/>
            <a:ext cx="2209800" cy="11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2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paid.jpeg"/>
          <p:cNvPicPr>
            <a:picLocks noChangeAspect="1"/>
          </p:cNvPicPr>
          <p:nvPr/>
        </p:nvPicPr>
        <p:blipFill>
          <a:blip r:embed="rId2" cstate="print"/>
          <a:srcRect l="10223" t="16738" r="31760" b="14868"/>
          <a:stretch>
            <a:fillRect/>
          </a:stretch>
        </p:blipFill>
        <p:spPr>
          <a:xfrm>
            <a:off x="7162800" y="762000"/>
            <a:ext cx="1729408" cy="1529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371600"/>
            <a:ext cx="6619120" cy="683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G‡Z †gvevB‡j me©cÖ_g wcÖ‡cBW wm‡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÷</a:t>
            </a:r>
            <a:r>
              <a:rPr lang="pt-BR" sz="28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 Pvjy Kiv nq</a:t>
            </a:r>
            <a:endParaRPr lang="en-US" sz="2800" b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360" y="27432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2. G‡Z 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†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gvevB‡j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me©cÖ_g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000" b="1" dirty="0">
                <a:solidFill>
                  <a:srgbClr val="FF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SMS(Short Message Service)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Pvjy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endParaRPr lang="en-US" sz="2400" b="1" dirty="0">
              <a:solidFill>
                <a:srgbClr val="FF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6" descr="sms-m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975" y="2438400"/>
            <a:ext cx="1544048" cy="1095210"/>
          </a:xfrm>
          <a:prstGeom prst="rect">
            <a:avLst/>
          </a:prstGeom>
          <a:ln>
            <a:noFill/>
          </a:ln>
        </p:spPr>
      </p:pic>
      <p:pic>
        <p:nvPicPr>
          <p:cNvPr id="8" name="Picture 2" descr="https://i-msdn.sec.s-msft.com/dynimg/IC3101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164" y="3657600"/>
            <a:ext cx="2514600" cy="11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3886200"/>
            <a:ext cx="58127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3. †</a:t>
            </a:r>
            <a:r>
              <a:rPr lang="en-US" sz="2800" b="1" dirty="0" err="1" smtClean="0">
                <a:solidFill>
                  <a:srgbClr val="C0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dvb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‡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m†U</a:t>
            </a:r>
            <a:r>
              <a:rPr lang="en-US" sz="2800" b="1" dirty="0">
                <a:solidFill>
                  <a:srgbClr val="C0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mxwgZ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Interoperability </a:t>
            </a:r>
            <a:r>
              <a:rPr lang="en-US" sz="2800" b="1" dirty="0" err="1">
                <a:solidFill>
                  <a:srgbClr val="C0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myweav</a:t>
            </a:r>
            <a:endParaRPr lang="en-US" sz="2800" b="1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257800"/>
            <a:ext cx="381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mxwgZ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n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vÛ-Ad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myweav</a:t>
            </a:r>
            <a:endParaRPr lang="en-US" sz="2800" b="1" dirty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2" name="Picture 8" descr="http://www.teletopix.org/wp-content/uploads/2012/12/Spatial-Divers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437" y="4953000"/>
            <a:ext cx="4046327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68624" y="597408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2q cÖRb¥</a:t>
            </a:r>
            <a:endParaRPr lang="en-US" sz="4000" dirty="0">
              <a:solidFill>
                <a:srgbClr val="E82AE8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9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tionalRoa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2590800"/>
            <a:ext cx="1524000" cy="1130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6036" y="2748772"/>
            <a:ext cx="4193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6.  </a:t>
            </a:r>
            <a:r>
              <a:rPr lang="en-US" sz="2800" b="1" dirty="0" err="1" smtClean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mxwgZ</a:t>
            </a:r>
            <a:r>
              <a:rPr lang="en-US" sz="2800" b="1" dirty="0" smtClean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AvšÍRv©wZK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ivwgs</a:t>
            </a:r>
            <a:r>
              <a:rPr lang="en-US" sz="28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myweav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75796" y="5334000"/>
            <a:ext cx="37337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8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. †cwRs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I KW©‡j‡mi e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envi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5745" y="4139914"/>
            <a:ext cx="7201404" cy="1188720"/>
            <a:chOff x="875796" y="2362200"/>
            <a:chExt cx="7201404" cy="118872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75796" y="2362200"/>
              <a:ext cx="538479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7. †</a:t>
              </a: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dvb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 ‡</a:t>
              </a: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m†U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 </a:t>
              </a: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cÖ_g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SIM </a:t>
              </a: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KvW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© </a:t>
              </a: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Pvjy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 </a:t>
              </a: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Kiv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 </a:t>
              </a: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utonnyMJ" pitchFamily="2" charset="0"/>
                  <a:ea typeface="Times New Roman" pitchFamily="18" charset="0"/>
                  <a:cs typeface="SutonnyMJ" pitchFamily="2" charset="0"/>
                </a:rPr>
                <a:t>nq</a:t>
              </a:r>
              <a:endParaRPr lang="en-US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pic>
          <p:nvPicPr>
            <p:cNvPr id="9" name="Picture 2" descr="http://www.letsunlockiphone.com/wp-content/uploads/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399" t="33281" r="69893" b="22897"/>
            <a:stretch/>
          </p:blipFill>
          <p:spPr bwMode="auto">
            <a:xfrm>
              <a:off x="7315200" y="2362200"/>
              <a:ext cx="762000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468624" y="597408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2q cÖRb¥</a:t>
            </a:r>
            <a:endParaRPr lang="en-US" sz="4000" dirty="0">
              <a:solidFill>
                <a:srgbClr val="E82AE8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 descr="http://image.slidesharecdn.com/cellularconcept-120314061907-phpapp01/95/cellular-concept-38-728.jpg?cb=13317245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39" t="48140" r="25569" b="17267"/>
          <a:stretch/>
        </p:blipFill>
        <p:spPr bwMode="auto">
          <a:xfrm>
            <a:off x="5346271" y="1295400"/>
            <a:ext cx="3537204" cy="9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5800" y="1447800"/>
            <a:ext cx="3767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rgbClr val="0070C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5. wKQz </a:t>
            </a:r>
            <a:r>
              <a:rPr lang="pt-BR" sz="2400" b="1" dirty="0">
                <a:solidFill>
                  <a:srgbClr val="0070C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†¶‡Î †mj †eªw_s Amyweav nq</a:t>
            </a:r>
            <a:endParaRPr lang="pt-B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67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558225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GSM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CDMA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0250139"/>
              </p:ext>
            </p:extLst>
          </p:nvPr>
        </p:nvGraphicFramePr>
        <p:xfrm>
          <a:off x="2" y="1182275"/>
          <a:ext cx="9143998" cy="4945000"/>
        </p:xfrm>
        <a:graphic>
          <a:graphicData uri="http://schemas.openxmlformats.org/drawingml/2006/table">
            <a:tbl>
              <a:tblPr/>
              <a:tblGrid>
                <a:gridCol w="2161308"/>
                <a:gridCol w="3553690"/>
                <a:gridCol w="3429000"/>
              </a:tblGrid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welq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GSM</a:t>
                      </a:r>
                      <a:endParaRPr lang="en-US" sz="1800" b="1">
                        <a:solidFill>
                          <a:srgbClr val="0000FF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CDMA</a:t>
                      </a:r>
                      <a:endParaRPr lang="en-US" sz="1800" b="1" dirty="0">
                        <a:solidFill>
                          <a:srgbClr val="0000FF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cyb©iæc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Global System for Communication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Code Division Multiple Access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2. ‡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mj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Gb‡KvwWs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×w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Z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TDMA,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FDMA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Gi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wgwjZ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cÖhyw³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CDMA  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†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UK‡bvjRx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9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3. cÖwZ 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v‡bj e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vÛ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DBW_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200 kHz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1.25 MHz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800" dirty="0" err="1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v‡bj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cÖwZ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MªvnK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msL</a:t>
                      </a:r>
                      <a:r>
                        <a:rPr lang="en-US" sz="1800" dirty="0" err="1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v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8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20 - 40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5. m‡ev©”P †mj Kfv‡iR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35 wK‡jvwgUvi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110 wK‡jvwgUvi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6. ‡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bUIqv‡K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© 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we`y</a:t>
                      </a:r>
                      <a:r>
                        <a:rPr lang="en-US" sz="1800" dirty="0" err="1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LiP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IqvU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(20 00 000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gvB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‡µ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vIqvU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SutonnyMJ"/>
                          <a:ea typeface="Times New Roman"/>
                          <a:cs typeface="Times New Roman"/>
                        </a:rPr>
                        <a:t>200 gvB‡µvIqvU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WvUv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UªvÝdvi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†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iU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axi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(56 †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KwewcGm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`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ª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yZ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(154 - 614 †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KwewcGm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)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8. `¶Zv I Kvh©KvwiZv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A‡c¶vK…Z †ekx 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A‡c¶vK…Z Kg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9. Kj cÖwZ LiP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A‡c¶vK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…Z †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ekx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A‡c¶vK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…Z Kg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10.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wd«Kz‡qwÝ nwcs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nq, A_©vr cÖ‡qvR‡b wd«Kz‡qwÝ 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e„w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SutonnyMJ" pitchFamily="2" charset="0"/>
                          <a:cs typeface="SutonnyMJ" pitchFamily="2" charset="0"/>
                        </a:rPr>
                        <a:t>×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cvq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nq bv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11.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†m‡U 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eüZ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wWfvBm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SIM (</a:t>
                      </a: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Subscriber Identity Module)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RUIM (Removable User Identity Module)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12. e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eüZ n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vÛ‡mU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‰ewPÎcyb© I wewfbœ eªv‡Ûi 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wbw`©ó wKQy aib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13. n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vÛ‡mU e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vUvix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Avqy Kg, UK UvBg 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÷¨v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ÛevB UvBg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Kg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Avqy †ekx, UK UvBg I 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÷¨v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ÛevB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UvBg †ekx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14. e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eüZ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‡`k (%)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cÖvq 218 (75%)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cÖvq 70 (25%)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7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15.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evsjv‡`‡k Acv‡iUi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MÖvgxb‡dvb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Gqvi‡Uj, †UwjUK, evsjvwjsK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wmwU‡mj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226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26990" y="587514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8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strike="noStrike" cap="none" normalizeH="0" baseline="0" dirty="0" smtClean="0">
                <a:ln>
                  <a:noFill/>
                </a:ln>
                <a:solidFill>
                  <a:srgbClr val="E82AE8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3q  cÖRb¥</a:t>
            </a:r>
            <a:endParaRPr kumimoji="0" lang="pt-BR" sz="5400" b="0" i="0" strike="noStrike" cap="none" normalizeH="0" baseline="0" dirty="0" smtClean="0">
              <a:ln>
                <a:noFill/>
              </a:ln>
              <a:solidFill>
                <a:srgbClr val="E82AE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4615" y="1838980"/>
            <a:ext cx="8119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 cÖhyw³</a:t>
            </a:r>
            <a:r>
              <a:rPr lang="pt-BR" sz="28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: nvB ¯úxW AvBwc WvUv †bUIqvK©</a:t>
            </a:r>
            <a:endParaRPr lang="en-US" sz="28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615" y="2448580"/>
            <a:ext cx="8119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pt-BR" sz="28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P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</a:t>
            </a:r>
            <a:r>
              <a:rPr lang="pt-BR" sz="28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v‡bj A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¨</a:t>
            </a:r>
            <a:r>
              <a:rPr lang="pt-BR" sz="28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vK‡mm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pt-BR" sz="28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pt-BR" sz="2800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  <a:r>
              <a:rPr lang="pt-BR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TDS-CDMA, TD-CDMA</a:t>
            </a:r>
            <a:endParaRPr lang="en-US" sz="2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614" y="2981980"/>
            <a:ext cx="5571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pt-BR" sz="2800" b="1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m‡e©v”P </a:t>
            </a:r>
            <a:r>
              <a:rPr lang="pt-BR" sz="2800" b="1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WvUv </a:t>
            </a:r>
            <a:r>
              <a:rPr lang="pt-BR" sz="2800" b="1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¯’vbvšÍi nvi </a:t>
            </a:r>
            <a:r>
              <a:rPr lang="pt-BR" sz="28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: 384 </a:t>
            </a:r>
            <a:r>
              <a:rPr lang="pt-BR" sz="2800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†KwewcGm</a:t>
            </a:r>
            <a:endParaRPr lang="en-US" sz="28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5492" y="1229380"/>
            <a:ext cx="3758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58738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mgqKvj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(2001-2011 mvj)</a:t>
            </a:r>
            <a:endParaRPr lang="pt-BR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9302" y="3653135"/>
            <a:ext cx="655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D`vnib</a:t>
            </a:r>
            <a:r>
              <a:rPr lang="pt-BR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pt-B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GPRS, EDGE, W-CDMA, HSCSD, UMTS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miodem 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0892" y="4420655"/>
            <a:ext cx="2587596" cy="15559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11353" y="5029200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GPRS </a:t>
            </a:r>
            <a:r>
              <a:rPr lang="pt-BR" sz="28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g‡Wg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8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4689" y="1676400"/>
            <a:ext cx="883920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GKB mv‡_ f‡qm, Qwe I WvUv ¯’vbvšÍi Kiv hvq</a:t>
            </a:r>
            <a:endParaRPr lang="en-US" sz="2800" b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G‡Z †gvevB‡j me©cÖ_g wfwWI e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e¯’v Pvjy Kiv nq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G‡Z †gvevB‡j me©cÖ_g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MMS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Pvjy Kiv nq</a:t>
            </a:r>
            <a:endParaRPr lang="en-US" sz="2800" b="1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G‡Z mvwK©U myBP Ges c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v‡KU myBP mvwK©U Df‡q e</a:t>
            </a:r>
            <a:r>
              <a:rPr lang="en-US" sz="28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eüZ nq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vcK AvšÍRv©wZK †ivwgs myweav I mnR n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vÛ-Ad myweav</a:t>
            </a:r>
            <a:endParaRPr lang="en-US" sz="28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‡gvevBj †dv‡b B›Uvi‡bU 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envi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nvjKv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dvb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‡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m†U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m¤c~Y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Interoperability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myweav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†mj †eªw_s ev †iwWI BbUvi‡d‡iÝ nq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26989" y="587514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8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strike="noStrike" cap="none" normalizeH="0" baseline="0" dirty="0" smtClean="0">
                <a:ln>
                  <a:noFill/>
                </a:ln>
                <a:solidFill>
                  <a:srgbClr val="E82AE8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3q  cÖRb¥</a:t>
            </a:r>
            <a:endParaRPr kumimoji="0" lang="pt-BR" sz="5400" b="0" i="0" strike="noStrike" cap="none" normalizeH="0" baseline="0" dirty="0" smtClean="0">
              <a:ln>
                <a:noFill/>
              </a:ln>
              <a:solidFill>
                <a:srgbClr val="E82AE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799" y="626772"/>
            <a:ext cx="222208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787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6397"/>
            <a:ext cx="4425950" cy="49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i713.photobucket.com/albums/ww135/picz1/bondhutto/bondhu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90900"/>
            <a:ext cx="9144001" cy="51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2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0838" y="558225"/>
            <a:ext cx="5665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82AE8"/>
                </a:solidFill>
                <a:latin typeface="Times New Roman"/>
                <a:ea typeface="Times New Roman"/>
                <a:cs typeface="Times New Roman"/>
              </a:rPr>
              <a:t>GPRS</a:t>
            </a:r>
            <a:r>
              <a:rPr lang="en-US" sz="3200" b="1" dirty="0" smtClean="0">
                <a:solidFill>
                  <a:srgbClr val="E82AE8"/>
                </a:solidFill>
              </a:rPr>
              <a:t> </a:t>
            </a:r>
            <a:r>
              <a:rPr lang="en-US" sz="3200" b="1" dirty="0" err="1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>
                <a:solidFill>
                  <a:srgbClr val="E82AE8"/>
                </a:solidFill>
              </a:rPr>
              <a:t> </a:t>
            </a:r>
            <a:r>
              <a:rPr lang="en-US" sz="3200" b="1" dirty="0" smtClean="0">
                <a:solidFill>
                  <a:srgbClr val="E82AE8"/>
                </a:solidFill>
                <a:latin typeface="Times New Roman"/>
                <a:ea typeface="Times New Roman"/>
                <a:cs typeface="Times New Roman"/>
              </a:rPr>
              <a:t>EDGE </a:t>
            </a:r>
            <a:r>
              <a:rPr lang="en-US" sz="3200" b="1" dirty="0" smtClean="0">
                <a:solidFill>
                  <a:srgbClr val="E82AE8"/>
                </a:solidFill>
              </a:rPr>
              <a:t> </a:t>
            </a:r>
            <a:r>
              <a:rPr lang="en-US" sz="3200" b="1" dirty="0" err="1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200" b="1" dirty="0" smtClean="0">
                <a:solidFill>
                  <a:srgbClr val="E82AE8"/>
                </a:solidFill>
                <a:latin typeface="SutonnyMJ" pitchFamily="2" charset="0"/>
                <a:cs typeface="SutonnyMJ" pitchFamily="2" charset="0"/>
              </a:rPr>
              <a:t>¨ </a:t>
            </a:r>
            <a:endParaRPr lang="en-US" sz="3200" b="1" dirty="0">
              <a:solidFill>
                <a:srgbClr val="E82AE8"/>
              </a:solidFill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8767601"/>
              </p:ext>
            </p:extLst>
          </p:nvPr>
        </p:nvGraphicFramePr>
        <p:xfrm>
          <a:off x="76200" y="1143000"/>
          <a:ext cx="9067800" cy="5109109"/>
        </p:xfrm>
        <a:graphic>
          <a:graphicData uri="http://schemas.openxmlformats.org/drawingml/2006/table">
            <a:tbl>
              <a:tblPr/>
              <a:tblGrid>
                <a:gridCol w="2133600"/>
                <a:gridCol w="3048000"/>
                <a:gridCol w="3886200"/>
              </a:tblGrid>
              <a:tr h="362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latin typeface="SutonnyMJ"/>
                          <a:ea typeface="Times New Roman"/>
                          <a:cs typeface="Times New Roman"/>
                        </a:rPr>
                        <a:t>welq</a:t>
                      </a:r>
                      <a:endParaRPr lang="en-US" sz="1600" dirty="0">
                        <a:solidFill>
                          <a:srgbClr val="0000FF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GPRS </a:t>
                      </a:r>
                      <a:endParaRPr lang="en-US" sz="1600" dirty="0">
                        <a:solidFill>
                          <a:srgbClr val="0000FF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EDGE</a:t>
                      </a:r>
                      <a:endParaRPr lang="en-US" sz="1600" dirty="0">
                        <a:solidFill>
                          <a:srgbClr val="0000FF"/>
                        </a:solidFill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cyb©iæc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General Packet Radio Service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Enhanced Data rates for GSM Evolution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5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WvUv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UªvÝdvi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†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iU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axi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(56-114) †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KwewcGm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GPRS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Gi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4 ¸b `</a:t>
                      </a:r>
                      <a:r>
                        <a:rPr lang="en-US" sz="1800" dirty="0" smtClean="0">
                          <a:latin typeface="SutonnyMJ"/>
                          <a:ea typeface="Times New Roman"/>
                          <a:cs typeface="Times New Roman"/>
                        </a:rPr>
                        <a:t>ª</a:t>
                      </a:r>
                      <a:r>
                        <a:rPr lang="en-US" sz="1800" dirty="0" err="1" smtClean="0">
                          <a:latin typeface="SutonnyMJ"/>
                          <a:ea typeface="Times New Roman"/>
                          <a:cs typeface="Times New Roman"/>
                        </a:rPr>
                        <a:t>yZ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, (236 - 473) †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KwewcGm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3. `¶Zv I Kvh©KvwiZv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A‡c¶vK…Z Kg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A‡c¶vK…Z †ekx 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eüZ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cÖRb¥ myweav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2q Ges wKQy †¶‡Î 3q cÖRb¥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3q cÖRb¥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5. Kj cÖwZ LiP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A‡c¶vK…Z Kg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A‡c¶vK…Z †ekx 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6. †bUIqvK© cÖhyw³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v‡KU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myBwPs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‡KU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myBwPs mn 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Gbn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vÝW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gWy‡jkb ¯‹xg 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envi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7. mv‡cvU© †bUIqvK©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GSM, IS-136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GSM, TDMA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8. 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÷¨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vÛvW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©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ETSI, 3GPP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ITU, 3GPP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9. mvwf©m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‡gvevBj WvUv mvwf©m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wWwRUvj †gvevBj †dvb, hv DbœZ ms¯‹ib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10. `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ªyZ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wfwWI Kbdv‡iÝ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myweav ‡bB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myweav Av‡Q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11. Iqvi‡jm gvwëwgwWqv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myweav mxwgZ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myweav 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¨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vcK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12. wm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‡</a:t>
                      </a:r>
                      <a:r>
                        <a:rPr lang="en-US" sz="1800" dirty="0" smtClean="0">
                          <a:latin typeface="SutonnyMJ" pitchFamily="2" charset="0"/>
                          <a:cs typeface="SutonnyMJ" pitchFamily="2" charset="0"/>
                        </a:rPr>
                        <a:t>÷</a:t>
                      </a:r>
                      <a:r>
                        <a:rPr lang="pt-BR" sz="1800" dirty="0" smtClean="0">
                          <a:latin typeface="SutonnyMJ"/>
                          <a:ea typeface="Times New Roman"/>
                          <a:cs typeface="Times New Roman"/>
                        </a:rPr>
                        <a:t>g </a:t>
                      </a: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wW‡j UvBg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†ekx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Kg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0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13.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I‡qe-wfwËK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SutonnyMJ"/>
                          <a:ea typeface="Times New Roman"/>
                          <a:cs typeface="Times New Roman"/>
                        </a:rPr>
                        <a:t>B‡gBj</a:t>
                      </a:r>
                      <a:r>
                        <a:rPr lang="en-US" sz="1800" dirty="0">
                          <a:latin typeface="SutonnyMJ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>
                          <a:latin typeface="SutonnyMJ"/>
                          <a:ea typeface="Times New Roman"/>
                          <a:cs typeface="Times New Roman"/>
                        </a:rPr>
                        <a:t>myweav ‡bB</a:t>
                      </a:r>
                      <a:endParaRPr lang="en-US" sz="180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SutonnyMJ"/>
                          <a:ea typeface="Times New Roman"/>
                          <a:cs typeface="Times New Roman"/>
                        </a:rPr>
                        <a:t>myweav Av‡Q</a:t>
                      </a:r>
                      <a:endParaRPr lang="en-US" sz="1800" dirty="0">
                        <a:latin typeface="SulekhaT"/>
                        <a:ea typeface="Times New Roman"/>
                        <a:cs typeface="Times New Roman"/>
                      </a:endParaRPr>
                    </a:p>
                  </a:txBody>
                  <a:tcPr marL="66502" marR="665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874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716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3wR c«hyw³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wek¦e¨vcx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Lye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axi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MwZ‡Z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M…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wnZ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3wR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2wR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bUIqv‡K©i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eZvi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K¤úv¼ GK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Acv‡iUi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AR©‡bi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bZyb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jvB‡mÝ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K¤úv¼ ¯’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Avek¨K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c«iK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nvW©Iqv‡ii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DbœqbI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e¨qeûj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BDGgwUGm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AwaKvsk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m¤cÖPvi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UvIqv‡ii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c«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c«‡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qvRb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Gai‡Yi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RwUjZvi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Acv‡iUi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3wR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© ¯’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vc‡b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A¶g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bZyev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65279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2q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cÖRb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¥ †_‡K 3q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cÖR‡b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¥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DËi‡b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ixi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Kvib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9361" y="3802136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mvcøvqvm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A¨v‡mvwm‡qk‡bi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Z_¨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, 2007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wW‡m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¤^i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40wU ‡`‡k 190wU 3wR ‡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71wU ‡`‡k 154wU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GBPGmwWwcG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evowZ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‡¯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ú±v‡gi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jvB‡mwÝs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wd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AwaK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g~‡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j¨i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‡`‡k 3wR ‡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© ¯’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vc‡b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‡`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BD‡iv‡ci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wKQy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‡`‡k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jvB‡mÝ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wd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AwZwi³ ‡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xmlns="" val="18897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84333" y="587514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strike="noStrike" cap="none" normalizeH="0" baseline="0" dirty="0" smtClean="0">
                <a:ln>
                  <a:noFill/>
                </a:ln>
                <a:solidFill>
                  <a:srgbClr val="E82AE8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4_© cÖRb¥</a:t>
            </a:r>
            <a:endParaRPr kumimoji="0" lang="pt-BR" sz="4000" b="0" i="0" strike="noStrike" cap="none" normalizeH="0" baseline="0" dirty="0" smtClean="0">
              <a:ln>
                <a:noFill/>
              </a:ln>
              <a:solidFill>
                <a:srgbClr val="E82AE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759" y="1305751"/>
            <a:ext cx="5705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 cÖhyw³</a:t>
            </a:r>
            <a:r>
              <a:rPr lang="pt-BR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: mdUIqvi wWdvBb †iwWI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(SDR) </a:t>
            </a:r>
            <a:r>
              <a:rPr lang="pt-BR" sz="2400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†bUIqvK©</a:t>
            </a:r>
            <a:endParaRPr lang="en-US" sz="24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24600" y="2229081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D`vnib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Mobile WiMAX"/>
              </a:rPr>
              <a:t>WiMAX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LTE, HSPA+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1746" y="679847"/>
            <a:ext cx="3983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mgqKvj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(2012 mvj - eZ©gvb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)</a:t>
            </a:r>
            <a:endParaRPr lang="pt-BR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1468" y="1767416"/>
            <a:ext cx="4261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m‡e©v”P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WvUv</a:t>
            </a:r>
            <a:r>
              <a:rPr lang="en-US" sz="2400" b="1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¯’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vbvšÍi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nvi</a:t>
            </a:r>
            <a:r>
              <a:rPr lang="en-US" sz="2400" b="1" dirty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: 10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GgwewcGm</a:t>
            </a:r>
            <a:endParaRPr lang="en-US" sz="2400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371" y="1838235"/>
            <a:ext cx="4475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</a:pPr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P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v‡bj A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vK‡mm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pt-BR" sz="2400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: </a:t>
            </a:r>
            <a:r>
              <a:rPr lang="en-US" sz="2400" dirty="0" smtClean="0">
                <a:latin typeface="SutonnyMJ" pitchFamily="2" charset="0"/>
                <a:ea typeface="Times New Roman" pitchFamily="18" charset="0"/>
                <a:cs typeface="SutonnyMJ" pitchFamily="2" charset="0"/>
              </a:rPr>
              <a:t>GKB </a:t>
            </a:r>
            <a:r>
              <a:rPr lang="en-US" sz="24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mv‡_ </a:t>
            </a:r>
            <a:endParaRPr lang="en-US" sz="2400" dirty="0" smtClean="0">
              <a:latin typeface="SutonnyMJ" pitchFamily="2" charset="0"/>
              <a:ea typeface="Times New Roman" pitchFamily="18" charset="0"/>
              <a:cs typeface="SutonnyMJ" pitchFamily="2" charset="0"/>
            </a:endParaRPr>
          </a:p>
          <a:p>
            <a:pPr lvl="0" fontAlgn="base">
              <a:spcBef>
                <a:spcPct val="0"/>
              </a:spcBef>
              <a:spcAft>
                <a:spcPts val="180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TDD - Time 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Division Duplex</a:t>
            </a:r>
            <a:r>
              <a:rPr lang="en-US" sz="2400" dirty="0">
                <a:latin typeface="Sulekha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I</a:t>
            </a:r>
            <a:r>
              <a:rPr lang="en-US" sz="2400" dirty="0">
                <a:latin typeface="Sulekha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FDD - Frequency </a:t>
            </a: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Division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Duplex</a:t>
            </a: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" name="Picture 2" descr="http://cache.gawkerassets.com/assets/images/17/2010/12/4g-comparison-chart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1" t="4777" r="2090" b="9651"/>
          <a:stretch/>
        </p:blipFill>
        <p:spPr bwMode="auto">
          <a:xfrm>
            <a:off x="553758" y="3139449"/>
            <a:ext cx="8361641" cy="31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269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588562"/>
            <a:ext cx="6019800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1.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IPv6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fvm©b wfwËK c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v‡KU UªvÝwgk‡bi B›Uvi‡bU e</a:t>
            </a:r>
            <a:r>
              <a:rPr lang="en-US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envi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7663" marR="0" lvl="0" indent="-347663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2. G‡Z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m¤úyb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v‡KU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myBP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mvwK©U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eüZ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39725" lvl="0" indent="-339725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3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P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v‡bj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A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vK‡mm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-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OFDM (Orthogonal Frequency Division Multiplexing) </a:t>
            </a:r>
          </a:p>
          <a:p>
            <a:pPr marL="339725" lvl="0" indent="-339725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4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. G‡Z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MIMO (Multiple Input Multiple Output)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UK‡bvjRxi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‡›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Ubv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eüZ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nq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 </a:t>
            </a:r>
            <a:endParaRPr lang="en-US" sz="2400" b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0988" lvl="0" indent="-280988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ea typeface="Times New Roman" pitchFamily="18" charset="0"/>
                <a:cs typeface="SutonnyMJ" pitchFamily="2" charset="0"/>
              </a:rPr>
              <a:t>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wWwRUvj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gvwëP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v‡bj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gWz‡jkb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Rb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ISI - Inter Symbol Interference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lekha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mgm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mgvavb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2575" lvl="0" indent="-282575"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SutonnyMJ" pitchFamily="2" charset="0"/>
                <a:ea typeface="Times New Roman" pitchFamily="18" charset="0"/>
                <a:cs typeface="SutonnyMJ" pitchFamily="2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eivÏK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…Z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vÛDBW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_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Kvh©Ki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I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m‡ev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©”P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</a:t>
            </a:r>
            <a:r>
              <a:rPr lang="en-US" sz="2400" b="1" dirty="0" err="1" smtClean="0">
                <a:latin typeface="SutonnyMJ" pitchFamily="2" charset="0"/>
                <a:cs typeface="SutonnyMJ" pitchFamily="2" charset="0"/>
              </a:rPr>
              <a:t>¨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envi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wbwðZ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Kiv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hvq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0900" y="5334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strike="noStrike" cap="none" normalizeH="0" baseline="0" dirty="0" smtClean="0">
                <a:ln>
                  <a:noFill/>
                </a:ln>
                <a:solidFill>
                  <a:srgbClr val="E82AE8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4_© cÖRb¥</a:t>
            </a:r>
            <a:endParaRPr kumimoji="0" lang="pt-BR" sz="4000" b="0" i="0" strike="noStrike" cap="none" normalizeH="0" baseline="0" dirty="0" smtClean="0">
              <a:ln>
                <a:noFill/>
              </a:ln>
              <a:solidFill>
                <a:srgbClr val="E82AE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www.thegadgetsblog.com/wp-content/uploads/2011/06/4g-mobile-phon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58" t="5866" r="21977" b="31582"/>
          <a:stretch/>
        </p:blipFill>
        <p:spPr bwMode="auto">
          <a:xfrm>
            <a:off x="6573078" y="1600200"/>
            <a:ext cx="2570922" cy="39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75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969179"/>
              </p:ext>
            </p:extLst>
          </p:nvPr>
        </p:nvGraphicFramePr>
        <p:xfrm>
          <a:off x="152400" y="1356551"/>
          <a:ext cx="8839199" cy="473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017"/>
                <a:gridCol w="1825487"/>
                <a:gridCol w="2107096"/>
                <a:gridCol w="1736034"/>
                <a:gridCol w="1921565"/>
              </a:tblGrid>
              <a:tr h="51948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welq</a:t>
                      </a:r>
                      <a:endParaRPr lang="en-US" sz="2400" dirty="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1g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cÖRb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¥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2q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cÖRb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¥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3q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cÖRb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¥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4_© </a:t>
                      </a:r>
                      <a:r>
                        <a:rPr lang="en-US" sz="2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cÖRb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¥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3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mvj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1981 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- </a:t>
                      </a:r>
                      <a:r>
                        <a:rPr lang="en-US" sz="240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1991</a:t>
                      </a:r>
                      <a:endParaRPr lang="en-US" sz="2400" dirty="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1992 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- 2000</a:t>
                      </a:r>
                      <a:endParaRPr lang="en-US" sz="2400" dirty="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2001 - 2010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SutonnyMJ" pitchFamily="2" charset="0"/>
                          <a:cs typeface="SutonnyMJ" pitchFamily="2" charset="0"/>
                        </a:rPr>
                        <a:t>2011 -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eZ©gvb</a:t>
                      </a:r>
                      <a:endParaRPr lang="en-US" sz="2400" dirty="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2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÷¨vÛvW©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AMPS, TACS, NMT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GSM, CDMA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EDGE,   </a:t>
                      </a:r>
                      <a:r>
                        <a:rPr lang="pt-BR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UMTS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LTE, Mobile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WiMAX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3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WvUv MwZ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14 †KwewcGm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56-473 †KwewcGm</a:t>
                      </a:r>
                      <a:endParaRPr lang="en-US" sz="2400" dirty="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1 GgwewcGm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10 GgwewcGm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0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gyj cÖhyw³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A¨vbvjM †mjyjvi †bUIqvK©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wWwRUvj †mjyjvi †bUIqvK©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nvB ¯úxW AvBwc WvUv †bUIqvK©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mdUIqvi wWdvBb †iwWI </a:t>
                      </a:r>
                      <a:r>
                        <a:rPr lang="pt-BR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(SDR) </a:t>
                      </a:r>
                      <a:r>
                        <a:rPr lang="pt-BR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†bUIqvK©</a:t>
                      </a:r>
                      <a:endParaRPr lang="en-US" sz="2400" dirty="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5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P¨v‡bj A¨vK‡mm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FDMA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TDMA, CDMA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TD-CDMA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OFDM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3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myBwPs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mvwK©U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mvwK©U I c¨v‡KU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SutonnyMJ" pitchFamily="2" charset="0"/>
                          <a:cs typeface="SutonnyMJ" pitchFamily="2" charset="0"/>
                        </a:rPr>
                        <a:t>mvwK©U I c¨v‡KU </a:t>
                      </a:r>
                      <a:endParaRPr lang="en-US" sz="240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m¤úyb</a:t>
                      </a:r>
                      <a:r>
                        <a:rPr lang="en-US" sz="2400" dirty="0">
                          <a:effectLst/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US" sz="2400" dirty="0" err="1">
                          <a:effectLst/>
                          <a:latin typeface="SutonnyMJ" pitchFamily="2" charset="0"/>
                          <a:cs typeface="SutonnyMJ" pitchFamily="2" charset="0"/>
                        </a:rPr>
                        <a:t>c¨v‡KU</a:t>
                      </a:r>
                      <a:endParaRPr lang="en-US" sz="2400" dirty="0">
                        <a:effectLst/>
                        <a:latin typeface="SutonnyMJ" pitchFamily="2" charset="0"/>
                        <a:ea typeface="Times New Roman"/>
                        <a:cs typeface="SutonnyMJ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91097" y="660649"/>
            <a:ext cx="5328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dvb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cÖRb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¥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mgy‡ni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Zzjbv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9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ebtechdesigner.weebly.com/uploads/1/3/3/9/13396834/8591074.jpg?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6096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9800" y="511314"/>
            <a:ext cx="4838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strike="noStrike" cap="none" normalizeH="0" baseline="0" dirty="0" smtClean="0">
                <a:ln>
                  <a:noFill/>
                </a:ln>
                <a:solidFill>
                  <a:srgbClr val="E82AE8"/>
                </a:solidFill>
                <a:effectLst/>
                <a:latin typeface="SutonnyMJ" pitchFamily="2" charset="0"/>
                <a:ea typeface="Times New Roman" pitchFamily="18" charset="0"/>
                <a:cs typeface="SutonnyMJ" pitchFamily="2" charset="0"/>
              </a:rPr>
              <a:t>5g cÖRb¥ I weeZ©b</a:t>
            </a:r>
            <a:endParaRPr kumimoji="0" lang="pt-BR" sz="4000" b="0" i="0" strike="noStrike" cap="none" normalizeH="0" baseline="0" dirty="0" smtClean="0">
              <a:ln>
                <a:noFill/>
              </a:ln>
              <a:solidFill>
                <a:srgbClr val="E82AE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62474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fwel¨Z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5g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cÖR‡b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¥ </a:t>
            </a:r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‡gvevB‡j wiqvj UvBg wfwWI w÷ªwgs n†e|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WvUv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vbvšÍi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nvi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m‡e©v”P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1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wRwewcGm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mŠi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PvwjZ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wiPvR©vej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e¨vUvix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‡µ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vIqvU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mxgvq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Kg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we`y¨Z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LiP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G‡Z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eû-e¨enviKvix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wfwWI Kbdv‡iÝ Kiv hvq</a:t>
            </a: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980" y="2667000"/>
            <a:ext cx="2438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LiP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eZ©gv‡bi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P‡q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Kg‡e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G‡Z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UvP¯Œxb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†K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dvwìs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gvevB‡j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990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Abyaveb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GKK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2" descr="http://thumbs.dreamstime.com/z/young-man-browsing-internet-home-smiling-27995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5" y="620689"/>
            <a:ext cx="140036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3997" y="1803664"/>
            <a:ext cx="4253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RbK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†K?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2583" y="2733681"/>
            <a:ext cx="4253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583" y="3581400"/>
            <a:ext cx="4253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cÖRb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¥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4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620688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`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jxq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http://farm3.staticflickr.com/2308/2216929323_31c1cce1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7" y="642392"/>
            <a:ext cx="15121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21336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‡`‡k †h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cÖR‡b¥i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mev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†`qv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350134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GPRS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/>
              <a:t> </a:t>
            </a:r>
            <a:r>
              <a:rPr lang="en-US" sz="3200" b="1" dirty="0" smtClean="0">
                <a:latin typeface="Times New Roman"/>
                <a:ea typeface="Times New Roman"/>
                <a:cs typeface="Times New Roman"/>
              </a:rPr>
              <a:t>EDGE 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215825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GSM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 smtClean="0"/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CDMA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wjL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4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62068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eûwbe©vPwb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gyj¨vqb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2" descr="http://www.quotations.com/img/evaluation_guidelines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20689"/>
            <a:ext cx="140364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130" y="1295400"/>
            <a:ext cx="8622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viK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mvgy‡qj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MÖvnvg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GWyBb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wMjevU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W.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gvwU©b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Kzcvi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082" y="3429000"/>
            <a:ext cx="7082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Rb¥jMœ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Uwj‡dvb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KqwU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cÖR‡b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¥ wef³?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3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5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6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7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4196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PZz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_©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cÖR‡b¥i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cÖhyw³i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mdj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Symbol"/>
              </a:rPr>
              <a:t>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Wixmax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ii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3GPP  LTE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IqvB-dvB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082" y="2362200"/>
            <a:ext cx="82489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2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hvÎv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†_‡K?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1973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1967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1960	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1981</a:t>
            </a:r>
          </a:p>
        </p:txBody>
      </p:sp>
      <p:sp>
        <p:nvSpPr>
          <p:cNvPr id="6" name="Rectangle 5"/>
          <p:cNvSpPr/>
          <p:nvPr/>
        </p:nvSpPr>
        <p:spPr>
          <a:xfrm>
            <a:off x="739966" y="5144869"/>
            <a:ext cx="77182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K.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L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u="sng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	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M.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.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20529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30435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K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3465" y="398815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L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7100" y="5745033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L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7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62068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eûwbe©vPwb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gyj¨vqb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http://educatingourselves.blogs.deseretnews.com/files/2012/08/shutterstock_44222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5123" y="620688"/>
            <a:ext cx="134137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1371600"/>
            <a:ext cx="8210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evwYwR¨Kfv‡e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3G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K‡e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†_‡K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  <a:sym typeface="Symbol"/>
              </a:rPr>
              <a:t>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1989 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2005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2001</a:t>
            </a:r>
            <a:r>
              <a:rPr lang="en-US" sz="2400" u="sng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1995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690336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6. 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me©cÖ_g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evwYwR¨K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Zvjv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‡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UvwKI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÷‡b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wkKv‡Mv‡Z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mvbd«vbwm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‡¯‹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v‡Z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400" y="3733800"/>
            <a:ext cx="66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7. 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bUIqv‡K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wcÖ‡cBW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‡÷g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3G</a:t>
            </a:r>
            <a:r>
              <a:rPr lang="en-US" sz="2400" dirty="0">
                <a:solidFill>
                  <a:srgbClr val="00B050"/>
                </a:solidFill>
              </a:rPr>
              <a:t>	</a:t>
            </a:r>
            <a:r>
              <a:rPr lang="en-US" sz="2400" dirty="0" smtClean="0">
                <a:solidFill>
                  <a:srgbClr val="00B050"/>
                </a:solidFill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L.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2G</a:t>
            </a:r>
            <a:r>
              <a:rPr lang="en-US" sz="2400" dirty="0">
                <a:solidFill>
                  <a:srgbClr val="00B050"/>
                </a:solidFill>
              </a:rPr>
              <a:t>	</a:t>
            </a:r>
            <a:r>
              <a:rPr lang="en-US" sz="2400" dirty="0" smtClean="0">
                <a:solidFill>
                  <a:srgbClr val="00B050"/>
                </a:solidFill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1G</a:t>
            </a:r>
            <a:r>
              <a:rPr lang="en-US" sz="2400" dirty="0">
                <a:solidFill>
                  <a:srgbClr val="00B050"/>
                </a:solidFill>
              </a:rPr>
              <a:t>	</a:t>
            </a:r>
            <a:r>
              <a:rPr lang="en-US" sz="2400" dirty="0" smtClean="0">
                <a:solidFill>
                  <a:srgbClr val="00B050"/>
                </a:solidFill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4G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800600"/>
            <a:ext cx="7474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8. 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3G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f‡qm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Kj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L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g‡mwRs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Uwj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Kbdv‡iÝ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N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Kj</a:t>
            </a:r>
            <a:endParaRPr lang="en-US" sz="2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21291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M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4296" y="341637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K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449133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L</a:t>
            </a:r>
            <a:endParaRPr lang="en-US" sz="2400" b="1" dirty="0">
              <a:solidFill>
                <a:srgbClr val="FF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4023" y="5715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 smtClean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  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xmlns="" val="40985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67100" y="530353"/>
            <a:ext cx="1905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kern="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0" y="1295401"/>
            <a:ext cx="4495800" cy="4893647"/>
            <a:chOff x="4648200" y="1295400"/>
            <a:chExt cx="4495800" cy="4779111"/>
          </a:xfrm>
        </p:grpSpPr>
        <p:sp>
          <p:nvSpPr>
            <p:cNvPr id="16" name="Rectangle 15"/>
            <p:cNvSpPr/>
            <p:nvPr/>
          </p:nvSpPr>
          <p:spPr>
            <a:xfrm>
              <a:off x="4648200" y="1295400"/>
              <a:ext cx="4495800" cy="4779111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endPara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‡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kÖwY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 : 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GKv`k</a:t>
              </a:r>
              <a:r>
                <a:rPr lang="en-US" sz="32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- </a:t>
              </a:r>
              <a:r>
                <a:rPr lang="en-US" sz="3200" b="1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Øv`k</a:t>
              </a:r>
              <a:endPara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endParaRPr>
            </a:p>
            <a:p>
              <a:r>
                <a:rPr lang="en-US" sz="3200" b="1" kern="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welq</a:t>
              </a:r>
              <a:r>
                <a:rPr lang="en-US" sz="3200" b="1" kern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: </a:t>
              </a:r>
              <a:r>
                <a:rPr lang="en-US" sz="3200" b="1" kern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Z_¨ </a:t>
              </a:r>
              <a:r>
                <a:rPr lang="en-US" sz="3200" b="1" kern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I †</a:t>
              </a:r>
              <a:r>
                <a:rPr lang="en-US" sz="3200" b="1" kern="0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hvMv‡hvM</a:t>
              </a:r>
              <a:r>
                <a:rPr lang="en-US" sz="3200" b="1" kern="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</a:t>
              </a:r>
              <a:r>
                <a:rPr lang="en-US" sz="3200" b="1" kern="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cÖhyw³</a:t>
              </a:r>
            </a:p>
            <a:p>
              <a:r>
                <a:rPr lang="en-US" sz="3200" kern="0" dirty="0" smtClean="0">
                  <a:solidFill>
                    <a:schemeClr val="accent6">
                      <a:lumMod val="75000"/>
                    </a:schemeClr>
                  </a:solidFill>
                  <a:latin typeface="SutonnyMJ" pitchFamily="2" charset="0"/>
                  <a:ea typeface="NikoshBAN" pitchFamily="2" charset="0"/>
                  <a:cs typeface="SutonnyMJ" pitchFamily="2" charset="0"/>
                </a:rPr>
                <a:t> 	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Aa</a:t>
              </a:r>
              <a:r>
                <a:rPr lang="en-US" sz="3200" b="1" kern="0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¨</a:t>
              </a:r>
              <a:r>
                <a:rPr lang="en-US" sz="32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vq</a:t>
              </a:r>
              <a:r>
                <a:rPr lang="en-US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 -  </a:t>
              </a:r>
              <a:r>
                <a:rPr lang="en-US" sz="32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ea typeface="NikoshBAN" pitchFamily="2" charset="0"/>
                  <a:cs typeface="SutonnyMJ" pitchFamily="2" charset="0"/>
                </a:rPr>
                <a:t>2</a:t>
              </a:r>
            </a:p>
            <a:p>
              <a:r>
                <a:rPr lang="en-US" sz="4400" b="1" dirty="0" err="1">
                  <a:solidFill>
                    <a:srgbClr val="E82AE8"/>
                  </a:solidFill>
                  <a:latin typeface="SutonnyMJ" pitchFamily="2" charset="0"/>
                  <a:cs typeface="SutonnyMJ" pitchFamily="2" charset="0"/>
                </a:rPr>
                <a:t>KwgDwb‡Kkb</a:t>
              </a:r>
              <a:r>
                <a:rPr lang="en-US" sz="4400" b="1" dirty="0">
                  <a:solidFill>
                    <a:srgbClr val="E82AE8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>
                  <a:solidFill>
                    <a:srgbClr val="E82AE8"/>
                  </a:solidFill>
                  <a:latin typeface="SutonnyMJ" pitchFamily="2" charset="0"/>
                  <a:cs typeface="SutonnyMJ" pitchFamily="2" charset="0"/>
                </a:rPr>
                <a:t>wm</a:t>
              </a:r>
              <a:r>
                <a:rPr lang="en-US" sz="4400" b="1" dirty="0">
                  <a:solidFill>
                    <a:srgbClr val="E82AE8"/>
                  </a:solidFill>
                  <a:latin typeface="SutonnyMJ" pitchFamily="2" charset="0"/>
                  <a:cs typeface="SutonnyMJ" pitchFamily="2" charset="0"/>
                </a:rPr>
                <a:t>‡÷</a:t>
              </a:r>
              <a:r>
                <a:rPr lang="en-US" sz="4400" b="1" dirty="0" err="1">
                  <a:solidFill>
                    <a:srgbClr val="E82AE8"/>
                  </a:solidFill>
                  <a:latin typeface="SutonnyMJ" pitchFamily="2" charset="0"/>
                  <a:cs typeface="SutonnyMJ" pitchFamily="2" charset="0"/>
                </a:rPr>
                <a:t>gm</a:t>
              </a:r>
              <a:r>
                <a:rPr lang="en-US" sz="4400" b="1" dirty="0">
                  <a:solidFill>
                    <a:srgbClr val="E82AE8"/>
                  </a:solidFill>
                  <a:latin typeface="SutonnyMJ" pitchFamily="2" charset="0"/>
                  <a:cs typeface="SutonnyMJ" pitchFamily="2" charset="0"/>
                </a:rPr>
                <a:t> I ‡</a:t>
              </a:r>
              <a:r>
                <a:rPr lang="en-US" sz="4400" b="1" dirty="0" err="1">
                  <a:solidFill>
                    <a:srgbClr val="E82AE8"/>
                  </a:solidFill>
                  <a:latin typeface="SutonnyMJ" pitchFamily="2" charset="0"/>
                  <a:cs typeface="SutonnyMJ" pitchFamily="2" charset="0"/>
                </a:rPr>
                <a:t>bUIqvwK©s</a:t>
              </a:r>
              <a:endParaRPr lang="en-US" sz="3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27894" y="1758230"/>
              <a:ext cx="2008909" cy="646331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cvV</a:t>
              </a:r>
              <a:r>
                <a:rPr kumimoji="0" lang="en-US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utonnyMJ" pitchFamily="2" charset="0"/>
                  <a:cs typeface="SutonnyMJ" pitchFamily="2" charset="0"/>
                </a:rPr>
                <a:t>cwiwPwZ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580" y="1250411"/>
            <a:ext cx="4343400" cy="5090078"/>
            <a:chOff x="133580" y="1177259"/>
            <a:chExt cx="4343400" cy="5090078"/>
          </a:xfrm>
        </p:grpSpPr>
        <p:grpSp>
          <p:nvGrpSpPr>
            <p:cNvPr id="14" name="Group 13"/>
            <p:cNvGrpSpPr/>
            <p:nvPr/>
          </p:nvGrpSpPr>
          <p:grpSpPr>
            <a:xfrm>
              <a:off x="133580" y="1177259"/>
              <a:ext cx="4343400" cy="5090078"/>
              <a:chOff x="209780" y="1188314"/>
              <a:chExt cx="4343400" cy="4613827"/>
            </a:xfrm>
            <a:effectLst/>
          </p:grpSpPr>
          <p:sp>
            <p:nvSpPr>
              <p:cNvPr id="19" name="Rectangle 18"/>
              <p:cNvSpPr/>
              <p:nvPr/>
            </p:nvSpPr>
            <p:spPr>
              <a:xfrm>
                <a:off x="209780" y="1188314"/>
                <a:ext cx="4343400" cy="4613827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4400" kern="0" dirty="0">
                  <a:solidFill>
                    <a:srgbClr val="F79646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79646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err="1" smtClean="0">
                    <a:solidFill>
                      <a:srgbClr val="FF0000"/>
                    </a:solidFill>
                  </a:rPr>
                  <a:t>মোঃ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মশিউর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রহমান</a:t>
                </a:r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err="1" smtClean="0"/>
                  <a:t>বিএসসি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কম্পিউটার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সায়েন্স</a:t>
                </a:r>
                <a:r>
                  <a:rPr lang="en-US" dirty="0" smtClean="0"/>
                  <a:t>, </a:t>
                </a:r>
                <a:r>
                  <a:rPr lang="en-US" dirty="0" smtClean="0"/>
                  <a:t>১ম </a:t>
                </a:r>
                <a:r>
                  <a:rPr lang="en-US" dirty="0" err="1" smtClean="0"/>
                  <a:t>শ্রেনি</a:t>
                </a:r>
                <a:r>
                  <a:rPr lang="en-US" dirty="0" smtClean="0"/>
                  <a:t>),</a:t>
                </a:r>
                <a:r>
                  <a:rPr lang="en-US" dirty="0" err="1" smtClean="0"/>
                  <a:t>এমএসসি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কম্পিউটার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সায়েন্স</a:t>
                </a:r>
                <a:r>
                  <a:rPr lang="en-US" dirty="0" smtClean="0"/>
                  <a:t>, ১ম </a:t>
                </a:r>
                <a:r>
                  <a:rPr lang="en-US" dirty="0" err="1" smtClean="0"/>
                  <a:t>শ্রেনি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err="1" smtClean="0"/>
                  <a:t>প্রভাষক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আইসিটি</a:t>
                </a:r>
                <a:r>
                  <a:rPr lang="en-US" dirty="0" smtClean="0"/>
                  <a:t>), </a:t>
                </a:r>
                <a:r>
                  <a:rPr lang="en-US" dirty="0" err="1" smtClean="0"/>
                  <a:t>ক্যান্টনমেন্ট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পাবলিক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স্কুল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এন্ড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কলেজ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মোমেনশাহী</a:t>
                </a:r>
                <a:endParaRPr lang="en-US" dirty="0" smtClean="0"/>
              </a:p>
              <a:p>
                <a:r>
                  <a:rPr lang="en-US" dirty="0" err="1" smtClean="0"/>
                  <a:t>প্রাক্তন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সিনিয়র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প্রভাষক,ক্যামব্রিয়ান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কলেজ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ঢাকা</a:t>
                </a:r>
                <a:endParaRPr lang="en-US" dirty="0" smtClean="0"/>
              </a:p>
              <a:p>
                <a:r>
                  <a:rPr lang="en-US" dirty="0" err="1" smtClean="0"/>
                  <a:t>প্রাক্তন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প্রভাষক</a:t>
                </a:r>
                <a:r>
                  <a:rPr lang="en-US" dirty="0" smtClean="0"/>
                  <a:t> ও </a:t>
                </a:r>
                <a:r>
                  <a:rPr lang="en-US" dirty="0" err="1" smtClean="0"/>
                  <a:t>বিভাগীয়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প্রধান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নটর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ডেম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কলেজ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ময়মনসিংহ</a:t>
                </a:r>
                <a:endParaRPr lang="en-US" dirty="0" smtClean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lvl="0"/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 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‡</a:t>
                </a:r>
                <a:r>
                  <a:rPr kumimoji="0" lang="en-US" sz="2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jLK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: 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Z_¨ 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I †</a:t>
                </a:r>
                <a:r>
                  <a:rPr kumimoji="0" lang="en-US" sz="20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hvMv‡hvM</a:t>
                </a: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cÖhyw³ </a:t>
                </a:r>
                <a:r>
                  <a:rPr lang="en-US" sz="20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(</a:t>
                </a:r>
                <a:r>
                  <a:rPr lang="en-US" sz="2000" b="1" dirty="0" err="1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GKv`k-Øv`k</a:t>
                </a:r>
                <a:r>
                  <a:rPr lang="en-US" sz="2000" b="1" dirty="0"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)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utonnyMJ" pitchFamily="2" charset="0"/>
                    <a:ea typeface="NikoshBAN" pitchFamily="2" charset="0"/>
                    <a:cs typeface="SutonnyMJ" pitchFamily="2" charset="0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 E-Mail : </a:t>
                </a:r>
                <a:r>
                  <a:rPr lang="en-US" kern="0" dirty="0" err="1" smtClean="0">
                    <a:solidFill>
                      <a:srgbClr val="0000FF"/>
                    </a:solidFill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shahin_moshiur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  <a:hlinkClick r:id="rId2"/>
                  </a:rPr>
                  <a:t>@yahoo.com</a:t>
                </a: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NikoshBAN" pitchFamily="2" charset="0"/>
                  <a:cs typeface="Times New Roman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NikoshBAN" pitchFamily="2" charset="0"/>
                    <a:cs typeface="Times New Roman" pitchFamily="18" charset="0"/>
                  </a:rPr>
                  <a:t>  Cell : 01716519394,01677608860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SutonnyMJ" pitchFamily="2" charset="0"/>
                  <a:ea typeface="NikoshBAN" pitchFamily="2" charset="0"/>
                  <a:cs typeface="SutonnyMJ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4801" y="1709822"/>
                <a:ext cx="2209800" cy="58477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wkÿK</a:t>
                </a:r>
                <a:r>
                  <a:rPr kumimoji="0" lang="en-US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SutonnyMJ" pitchFamily="2" charset="0"/>
                    <a:cs typeface="SutonnyMJ" pitchFamily="2" charset="0"/>
                  </a:rPr>
                  <a:t>cwiwPwZ</a:t>
                </a:r>
                <a:endPara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90800" y="1298448"/>
              <a:ext cx="1718950" cy="173601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835673" y="1725586"/>
            <a:ext cx="2186848" cy="1457823"/>
            <a:chOff x="6762521" y="1762162"/>
            <a:chExt cx="2186848" cy="145782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6580475" y="1945662"/>
              <a:ext cx="1456369" cy="109227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21818" y="1762162"/>
              <a:ext cx="1027551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179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2.bp.blogspot.com/-yMxvFpGdGo0/UFLecHX19bI/AAAAAAAASwc/x0fQKPIz9cs/s1600/contemporary-mix-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400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0" y="1828800"/>
            <a:ext cx="1958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cÖR‡b¥i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Ki|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2068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gyjK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-     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32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96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861" y="5537657"/>
            <a:ext cx="2953939" cy="665651"/>
          </a:xfrm>
          <a:prstGeom prst="rect">
            <a:avLst/>
          </a:prstGeom>
        </p:spPr>
      </p:pic>
      <p:pic>
        <p:nvPicPr>
          <p:cNvPr id="3" name="Picture 2" descr="http://i713.photobucket.com/albums/ww135/picz1/bdcomments/bangla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1.pepst.com/c/1C4C9E/679387/ssc3/home/011/foizul/albums/biye_kora_r_foizul_islam.jpg_480_480_0_64000_0_1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900448"/>
            <a:ext cx="441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99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obilegumti.com/wp-content/uploads/2011/06/3g-on-cellpho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80" r="26676"/>
          <a:stretch/>
        </p:blipFill>
        <p:spPr bwMode="auto">
          <a:xfrm>
            <a:off x="152400" y="1524000"/>
            <a:ext cx="2153264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urkishairlines.com/images/skylife/9-2009/1326/52_13263G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0" t="4178" r="7208" b="3140"/>
          <a:stretch/>
        </p:blipFill>
        <p:spPr bwMode="auto">
          <a:xfrm>
            <a:off x="2667001" y="1295400"/>
            <a:ext cx="6400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609600"/>
            <a:ext cx="3432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QweØq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‡`©k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0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14326" r="15565" b="36703"/>
          <a:stretch/>
        </p:blipFill>
        <p:spPr bwMode="auto">
          <a:xfrm>
            <a:off x="714638" y="673860"/>
            <a:ext cx="4087091" cy="69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1524000"/>
            <a:ext cx="5363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-  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 descr="http://www.myrlandmarketing.com/wp-content/uploads/2012/03/Megaphone-coming-out-of-a-lapto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3" t="4132" r="5532"/>
          <a:stretch/>
        </p:blipFill>
        <p:spPr bwMode="auto">
          <a:xfrm>
            <a:off x="5560325" y="1295400"/>
            <a:ext cx="35074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6770" y="3048000"/>
            <a:ext cx="4582825" cy="2286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Uwj‡dv‡bi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cÖRb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¥</a:t>
            </a:r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44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28" t="13688" r="34344" b="39855"/>
          <a:stretch/>
        </p:blipFill>
        <p:spPr bwMode="auto">
          <a:xfrm>
            <a:off x="2707270" y="671945"/>
            <a:ext cx="2313708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828800"/>
            <a:ext cx="3611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... 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3140" y="2819400"/>
            <a:ext cx="7902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cÖRb¥mgyn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0"/>
            <a:ext cx="7902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cÖR‡b¥i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2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4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166" y="572869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363" y="1228859"/>
            <a:ext cx="8674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1950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gvwK©b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mbvevwnbxi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BDwb‡Ui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hvMv‡hv‡Mi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wØgyLx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iwWI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Uwj‡dvb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cÖhyw³i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M‡elbvi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Uwj‡dv‡bi</a:t>
            </a:r>
            <a:r>
              <a:rPr lang="en-US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D™¢e N‡U|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363" y="2011740"/>
            <a:ext cx="8636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1979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Rvcv‡bi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NTTC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Kv¤úvbx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mjyjvi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Uwj‡dvb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ïiy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23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em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†÷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k‡bi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UvwKI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kn‡ii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20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wgwjqb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Awaevmx‡K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Kfv‡iR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n‡qwQj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gvÎ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5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eQ‡ii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Rvcv‡bi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Awaevmx‡K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cÖR‡b¥i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bUIqv‡K©i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AvIZvq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Avbv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5814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utonnyMJ" pitchFamily="2" charset="0"/>
                <a:cs typeface="SutonnyMJ" pitchFamily="2" charset="0"/>
              </a:rPr>
              <a:t>1980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DËi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Av‡gwiKvq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A¨vbvjM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f‡qm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wmMbvwjs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wm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‡÷‡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mjyjvi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ïiy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AMPS (Analog Mobile Phone System)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wQj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| 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04800" y="4419600"/>
            <a:ext cx="8778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1981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BD‡ivc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†`‡k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TACS (Total Access Communication System)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dvb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cÖPjb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1990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_‡g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BD‡iv‡c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2q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cÖR‡b¥i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GSM (Global System for Mobile communication)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Zix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1991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hy³iv‡óª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CDMA (Code Division Multiple Access)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UK‡bvjRx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7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19200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gUv‡ivjv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Kv¤úvbx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M‡elK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W.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gvwU©b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Kzcvi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†K ‡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Uwj‡dv‡bi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RbK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1973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enb‡hvM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dvb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DØveb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G †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IRb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2 †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KwR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cÖwZc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¶ †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ej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j¨vem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M‡elK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W.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Gb‡Rj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‡_ 1973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3iv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GwcÖj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Kj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Bnv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400" b="1" dirty="0">
              <a:solidFill>
                <a:srgbClr val="0000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2" descr="http://www.incore.me/wp-content/uploads/2011/11/martin_ku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257874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277612"/>
            <a:ext cx="518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1998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c«_g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c«vK-evwYwR¨K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w_«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wR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dvgv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Rvcv‡bi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Kv¤úvwb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GbwUwU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Wv‡Kv‡gv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2001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Wveøy-wmwWGgG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cixÿvg~jKfv‡e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evwYwR¨Kfv‡e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c«_g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GbwUwU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Wv‡Kv‡gv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w_«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wR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2011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gvs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· ‡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UwjKg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c«_g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BD‡ivcxq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c«vK-evwYwR¨K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BDGgwUGm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2001 </a:t>
            </a:r>
            <a:r>
              <a:rPr lang="en-US" sz="24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c«_g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evwYwR¨K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bUIqvK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Uwjbi</a:t>
            </a:r>
            <a:r>
              <a:rPr lang="en-US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0166" y="572869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2" descr="http://2.bp.blogspot.com/-D91qJ4qFScs/UQdjKDK59YI/AAAAAAAAAZw/4bpL2AJRAS8/s1600/3G%2Bt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3597594" cy="277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78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epakhitech.roxaa.com/files/2012/10/Mobile-Phone-Histo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03" t="8706" r="5895" b="15501"/>
          <a:stretch/>
        </p:blipFill>
        <p:spPr bwMode="auto">
          <a:xfrm>
            <a:off x="5360830" y="843566"/>
            <a:ext cx="3670480" cy="159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2856" y="3124200"/>
            <a:ext cx="3624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1g cÖRb¥ (</a:t>
            </a:r>
            <a:r>
              <a:rPr lang="pt-BR" sz="24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1981-1991 </a:t>
            </a:r>
            <a:r>
              <a:rPr lang="pt-BR" sz="2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mvj), </a:t>
            </a:r>
            <a:endParaRPr lang="en-US" sz="24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spcAft>
                <a:spcPts val="600"/>
              </a:spcAft>
            </a:pPr>
            <a:r>
              <a:rPr lang="pt-BR" sz="2400" b="1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pt-BR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2q </a:t>
            </a:r>
            <a:r>
              <a:rPr lang="pt-BR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cÖRb¥ (</a:t>
            </a:r>
            <a:r>
              <a:rPr lang="pt-BR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1992-2000 </a:t>
            </a:r>
            <a:r>
              <a:rPr lang="pt-BR" sz="2400" b="1" dirty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mvj</a:t>
            </a:r>
            <a:r>
              <a:rPr lang="pt-BR" sz="2400" b="1" dirty="0" smtClean="0">
                <a:solidFill>
                  <a:srgbClr val="0000FF"/>
                </a:solidFill>
                <a:latin typeface="SutonnyMJ" pitchFamily="2" charset="0"/>
                <a:cs typeface="SutonnyMJ" pitchFamily="2" charset="0"/>
              </a:rPr>
              <a:t>),</a:t>
            </a:r>
          </a:p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pt-BR" sz="24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3q cÖRb¥ (2001-2010 mvj</a:t>
            </a:r>
            <a:r>
              <a:rPr lang="pt-BR" sz="24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),</a:t>
            </a:r>
            <a:endParaRPr lang="en-US" sz="24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- 4</a:t>
            </a:r>
            <a:r>
              <a:rPr lang="pt-BR" sz="2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_© cÖRb¥ (2011-eZ©gvb</a:t>
            </a:r>
            <a:r>
              <a:rPr lang="pt-BR" sz="24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),</a:t>
            </a:r>
          </a:p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5g cÖRb¥ (fwel¨Z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036" y="634425"/>
            <a:ext cx="3332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dv‡bi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cÖRb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¥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371600"/>
            <a:ext cx="4903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†gvevBj ‡iwWI ‡Uwj‡dvb e¨e¯’v wewfbœ mg‡q e¨vcK cwieZ©b n‡q‡Q| </a:t>
            </a:r>
            <a:r>
              <a:rPr lang="pt-BR" sz="24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Gme mgqKvj ‡K </a:t>
            </a:r>
            <a:r>
              <a:rPr lang="pt-BR" sz="24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‡gvevBj ‡dv‡bi cÖRb¥ e‡j|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2586335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Uwj‡dv‡bi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cÖRb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¥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mgyn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400" b="1" dirty="0"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: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014" y="5417403"/>
            <a:ext cx="8408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Z‡e c«_g c«Rb¥ ‡mjyjvi ‡dv‡bi c~‡e© we`¨gvb wQj ‡gvevBj ‡iwWI ‡Uwj‡dvb e¨e¯’v| GB e¨e¯’v‡K bvg ‡`qv nq 0 cÖR¤§, hv 1950 mvj †_‡K </a:t>
            </a: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1980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mvj ch©šÍ wQj|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4" descr="http://mielmagz.files.wordpress.com/2012/10/10113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186" y="3186766"/>
            <a:ext cx="5106473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0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Noy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Noyon</Template>
  <TotalTime>1890</TotalTime>
  <Words>2330</Words>
  <Application>Microsoft Office PowerPoint</Application>
  <PresentationFormat>On-screen Show (4:3)</PresentationFormat>
  <Paragraphs>287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SutonnyMJ</vt:lpstr>
      <vt:lpstr>Calibri</vt:lpstr>
      <vt:lpstr>NikoshBAN</vt:lpstr>
      <vt:lpstr>Times New Roman</vt:lpstr>
      <vt:lpstr>SulekhaT</vt:lpstr>
      <vt:lpstr>Symbol</vt:lpstr>
      <vt:lpstr>Noyon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LABAdmin</cp:lastModifiedBy>
  <cp:revision>107</cp:revision>
  <dcterms:created xsi:type="dcterms:W3CDTF">2006-08-16T00:00:00Z</dcterms:created>
  <dcterms:modified xsi:type="dcterms:W3CDTF">2017-07-19T03:41:00Z</dcterms:modified>
</cp:coreProperties>
</file>